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25"/>
  </p:notesMasterIdLst>
  <p:sldIdLst>
    <p:sldId id="257" r:id="rId2"/>
    <p:sldId id="260" r:id="rId3"/>
    <p:sldId id="261" r:id="rId4"/>
    <p:sldId id="258" r:id="rId5"/>
    <p:sldId id="271" r:id="rId6"/>
    <p:sldId id="270" r:id="rId7"/>
    <p:sldId id="263" r:id="rId8"/>
    <p:sldId id="264" r:id="rId9"/>
    <p:sldId id="273" r:id="rId10"/>
    <p:sldId id="274" r:id="rId11"/>
    <p:sldId id="275" r:id="rId12"/>
    <p:sldId id="265" r:id="rId13"/>
    <p:sldId id="266" r:id="rId14"/>
    <p:sldId id="280" r:id="rId15"/>
    <p:sldId id="281" r:id="rId16"/>
    <p:sldId id="267" r:id="rId17"/>
    <p:sldId id="268" r:id="rId18"/>
    <p:sldId id="272" r:id="rId19"/>
    <p:sldId id="276" r:id="rId20"/>
    <p:sldId id="277" r:id="rId21"/>
    <p:sldId id="278" r:id="rId22"/>
    <p:sldId id="279" r:id="rId23"/>
    <p:sldId id="269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CECE"/>
    <a:srgbClr val="8DBABD"/>
    <a:srgbClr val="634EEA"/>
    <a:srgbClr val="00002F"/>
    <a:srgbClr val="BDBDFF"/>
    <a:srgbClr val="523B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25" autoAdjust="0"/>
    <p:restoredTop sz="87375" autoAdjust="0"/>
  </p:normalViewPr>
  <p:slideViewPr>
    <p:cSldViewPr snapToGrid="0">
      <p:cViewPr varScale="1">
        <p:scale>
          <a:sx n="84" d="100"/>
          <a:sy n="84" d="100"/>
        </p:scale>
        <p:origin x="126" y="3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B36FB-C10C-479A-9DFD-15DEB134881C}" type="datetimeFigureOut">
              <a:rPr lang="ko-KR" altLang="en-US" smtClean="0"/>
              <a:t>2020-06-18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64B5D5-48B7-4F94-AE9E-F3674E4400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50048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안녕하십니까</a:t>
            </a:r>
            <a:r>
              <a:rPr lang="en-US" altLang="ko-KR" dirty="0" smtClean="0"/>
              <a:t>! </a:t>
            </a:r>
            <a:r>
              <a:rPr lang="ko-KR" altLang="en-US" dirty="0" smtClean="0"/>
              <a:t>내 집 마련의 꿈은 꿈 조의 발표를 맡은 고영욱입니다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발표 시작하겠습니다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2667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7745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98890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다음은 기능 소개 입니다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8045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 기능은 크게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가지로 시연 영상을 통해 소개해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94904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 기능은 크게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가지로 시연 영상을 통해 소개해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9258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추가 기능은 크게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가지로 시연 영상을 통해 소개해 드리겠습니다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523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시연 영상입니다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88485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시연 영상입니다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0447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9845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마지막으로 시연 영상입니다</a:t>
            </a:r>
            <a:r>
              <a:rPr lang="en-US" altLang="ko-KR" dirty="0" smtClean="0"/>
              <a:t>.</a:t>
            </a:r>
            <a:r>
              <a:rPr lang="en-US" altLang="ko-KR" baseline="0" dirty="0" smtClean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2578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4191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6687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804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70887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3773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143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0045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923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803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8014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64B5D5-48B7-4F94-AE9E-F3674E44000D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2923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515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90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이등변 삼각형 1"/>
          <p:cNvSpPr/>
          <p:nvPr userDrawn="1"/>
        </p:nvSpPr>
        <p:spPr>
          <a:xfrm rot="5400000">
            <a:off x="0" y="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이등변 삼각형 2"/>
          <p:cNvSpPr/>
          <p:nvPr userDrawn="1"/>
        </p:nvSpPr>
        <p:spPr>
          <a:xfrm rot="16200000">
            <a:off x="11112000" y="5778000"/>
            <a:ext cx="1080000" cy="1080000"/>
          </a:xfrm>
          <a:prstGeom prst="triangle">
            <a:avLst>
              <a:gd name="adj" fmla="val 0"/>
            </a:avLst>
          </a:prstGeom>
          <a:solidFill>
            <a:srgbClr val="00002F"/>
          </a:solidFill>
          <a:ln>
            <a:solidFill>
              <a:srgbClr val="5B3F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69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71542" y="2447473"/>
            <a:ext cx="544892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Happy House</a:t>
            </a:r>
            <a:endParaRPr lang="ko-KR" altLang="en-US" sz="72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집 마련의 꿈은 꿈</a:t>
            </a:r>
          </a:p>
        </p:txBody>
      </p:sp>
      <p:pic>
        <p:nvPicPr>
          <p:cNvPr id="4" name="오디오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8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86"/>
    </mc:Choice>
    <mc:Fallback xmlns="">
      <p:transition spd="slow" advTm="1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113303" y="606819"/>
            <a:ext cx="19864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이용자 수의 증가</a:t>
            </a:r>
            <a:endParaRPr lang="ko-KR" altLang="en-US" sz="20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2401" y="576041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확대이미지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522" y="1605831"/>
            <a:ext cx="9754235" cy="41684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94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834390" y="1019925"/>
            <a:ext cx="264102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737634" y="589037"/>
            <a:ext cx="2737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평균 이용 시간 및 연령</a:t>
            </a:r>
            <a:endParaRPr lang="ko-KR" altLang="en-US" sz="20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902" y="558260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차트=부동산정보앱 이용시간 및 이용자 연령 분석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4004" y="1182921"/>
            <a:ext cx="10244455" cy="4890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7672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기능 소개</a:t>
            </a:r>
          </a:p>
        </p:txBody>
      </p:sp>
    </p:spTree>
    <p:extLst>
      <p:ext uri="{BB962C8B-B14F-4D97-AF65-F5344CB8AC3E}">
        <p14:creationId xmlns:p14="http://schemas.microsoft.com/office/powerpoint/2010/main" val="24404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04434" y="594757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추가 기능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1504434" y="1479951"/>
            <a:ext cx="2160000" cy="168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Map</a:t>
            </a: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통한 주택 상세 검색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5157799" y="1482810"/>
            <a:ext cx="2160000" cy="168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고객 자산 입력을 통한 정보 제공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8811164" y="1479950"/>
            <a:ext cx="2160000" cy="168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주거 후기 등록을 통한 주택 정보 제공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186522" y="3645554"/>
            <a:ext cx="2160000" cy="168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지역별 공적 마스크 재고 수량 열람 기능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974243" y="3655217"/>
            <a:ext cx="2160000" cy="1680519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Map </a:t>
            </a: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지하철 시각화를 통한 정보 제공</a:t>
            </a:r>
            <a:endParaRPr lang="ko-KR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31280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04434" y="594757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환경</a:t>
            </a:r>
            <a:endParaRPr lang="ko-KR" altLang="en-US" sz="20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4" name="모서리가 둥근 직사각형 23">
            <a:extLst>
              <a:ext uri="{FF2B5EF4-FFF2-40B4-BE49-F238E27FC236}">
                <a16:creationId xmlns:a16="http://schemas.microsoft.com/office/drawing/2014/main" id="{39AFAF19-B728-0444-8283-CDDD9AC599F0}"/>
              </a:ext>
            </a:extLst>
          </p:cNvPr>
          <p:cNvSpPr/>
          <p:nvPr/>
        </p:nvSpPr>
        <p:spPr>
          <a:xfrm>
            <a:off x="1165860" y="1383540"/>
            <a:ext cx="9921240" cy="4697220"/>
          </a:xfrm>
          <a:prstGeom prst="roundRect">
            <a:avLst>
              <a:gd name="adj" fmla="val 3552"/>
            </a:avLst>
          </a:prstGeom>
          <a:solidFill>
            <a:schemeClr val="bg2"/>
          </a:solidFill>
          <a:ln w="6350">
            <a:solidFill>
              <a:srgbClr val="AFA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/>
          <a:p>
            <a:pPr algn="ctr"/>
            <a:endParaRPr lang="ko-KR" altLang="en-US" sz="2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25" name="Picture 2" descr="Spring Boot] Spring REST Client">
            <a:extLst>
              <a:ext uri="{FF2B5EF4-FFF2-40B4-BE49-F238E27FC236}">
                <a16:creationId xmlns:a16="http://schemas.microsoft.com/office/drawing/2014/main" id="{9799C7E9-825D-4900-A355-92EB90C376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1460" y="2954135"/>
            <a:ext cx="3037600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4" descr="Ajax - 위키백과, 우리 모두의 백과사전">
            <a:extLst>
              <a:ext uri="{FF2B5EF4-FFF2-40B4-BE49-F238E27FC236}">
                <a16:creationId xmlns:a16="http://schemas.microsoft.com/office/drawing/2014/main" id="{0C1411A3-3301-4A77-A038-CC66DDA40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541" y="1824245"/>
            <a:ext cx="2920351" cy="147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번역] MySQL의 ENUM 타입을 사용하지 말아야 할 8가지 이유">
            <a:extLst>
              <a:ext uri="{FF2B5EF4-FFF2-40B4-BE49-F238E27FC236}">
                <a16:creationId xmlns:a16="http://schemas.microsoft.com/office/drawing/2014/main" id="{581DA6D8-E5BB-4FCB-AAC5-8426EBD0B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092" y="3952502"/>
            <a:ext cx="2932800" cy="147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JSP] 1. JSP이란? · linked2ev">
            <a:extLst>
              <a:ext uri="{FF2B5EF4-FFF2-40B4-BE49-F238E27FC236}">
                <a16:creationId xmlns:a16="http://schemas.microsoft.com/office/drawing/2014/main" id="{E7A10525-FD18-4E08-A244-11983143DD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8055" y="2019038"/>
            <a:ext cx="1651924" cy="334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587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640080" y="1405890"/>
            <a:ext cx="11073512" cy="3726180"/>
          </a:xfrm>
          <a:prstGeom prst="round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 latinLnBrk="0"/>
            <a:endParaRPr lang="ko-KR" altLang="en-US" kern="0" dirty="0">
              <a:solidFill>
                <a:srgbClr val="8C8280"/>
              </a:solidFill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267192" y="594757"/>
            <a:ext cx="1678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시스템 구성도</a:t>
            </a:r>
            <a:endParaRPr lang="ko-KR" altLang="en-US" sz="20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모서리가 둥근 직사각형 24">
            <a:extLst>
              <a:ext uri="{FF2B5EF4-FFF2-40B4-BE49-F238E27FC236}">
                <a16:creationId xmlns:a16="http://schemas.microsoft.com/office/drawing/2014/main" id="{A018F525-F46B-FD43-9709-0FD31BB0779C}"/>
              </a:ext>
            </a:extLst>
          </p:cNvPr>
          <p:cNvSpPr/>
          <p:nvPr/>
        </p:nvSpPr>
        <p:spPr>
          <a:xfrm>
            <a:off x="942089" y="2689082"/>
            <a:ext cx="1712544" cy="1491031"/>
          </a:xfrm>
          <a:prstGeom prst="roundRect">
            <a:avLst>
              <a:gd name="adj" fmla="val 3552"/>
            </a:avLst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rgbClr val="AFA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/>
          <a:p>
            <a:pPr algn="ctr"/>
            <a:r>
              <a:rPr lang="en-US" altLang="ko-KR" sz="4400" dirty="0">
                <a:solidFill>
                  <a:schemeClr val="bg1">
                    <a:lumMod val="50000"/>
                  </a:schemeClr>
                </a:solidFill>
              </a:rPr>
              <a:t>JSP</a:t>
            </a:r>
            <a:endParaRPr lang="ko-KR" alt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6" name="모서리가 둥근 직사각형 25">
            <a:extLst>
              <a:ext uri="{FF2B5EF4-FFF2-40B4-BE49-F238E27FC236}">
                <a16:creationId xmlns:a16="http://schemas.microsoft.com/office/drawing/2014/main" id="{18255ADD-49F1-944C-AD9E-71137CFC9899}"/>
              </a:ext>
            </a:extLst>
          </p:cNvPr>
          <p:cNvSpPr/>
          <p:nvPr/>
        </p:nvSpPr>
        <p:spPr>
          <a:xfrm>
            <a:off x="9475717" y="2820324"/>
            <a:ext cx="1712544" cy="1111595"/>
          </a:xfrm>
          <a:prstGeom prst="roundRect">
            <a:avLst>
              <a:gd name="adj" fmla="val 3552"/>
            </a:avLst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rgbClr val="AFA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/>
          <a:p>
            <a:pPr algn="ctr"/>
            <a:r>
              <a:rPr lang="en-US" altLang="ko-KR" sz="3200" dirty="0">
                <a:solidFill>
                  <a:schemeClr val="bg1">
                    <a:lumMod val="50000"/>
                  </a:schemeClr>
                </a:solidFill>
              </a:rPr>
              <a:t>MYSQL</a:t>
            </a:r>
            <a:endParaRPr lang="ko-KR" altLang="en-US" sz="3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모서리가 둥근 직사각형 26">
            <a:extLst>
              <a:ext uri="{FF2B5EF4-FFF2-40B4-BE49-F238E27FC236}">
                <a16:creationId xmlns:a16="http://schemas.microsoft.com/office/drawing/2014/main" id="{4F2FFE81-5109-3440-B087-C2BB8C39015E}"/>
              </a:ext>
            </a:extLst>
          </p:cNvPr>
          <p:cNvSpPr/>
          <p:nvPr/>
        </p:nvSpPr>
        <p:spPr>
          <a:xfrm>
            <a:off x="4075511" y="2386634"/>
            <a:ext cx="3626815" cy="2105356"/>
          </a:xfrm>
          <a:prstGeom prst="roundRect">
            <a:avLst>
              <a:gd name="adj" fmla="val 3552"/>
            </a:avLst>
          </a:prstGeom>
          <a:solidFill>
            <a:schemeClr val="accent4">
              <a:lumMod val="40000"/>
              <a:lumOff val="60000"/>
            </a:schemeClr>
          </a:solidFill>
          <a:ln w="6350">
            <a:solidFill>
              <a:srgbClr val="AFA8A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 anchorCtr="0"/>
          <a:lstStyle/>
          <a:p>
            <a:pPr algn="ctr"/>
            <a:endParaRPr lang="ko-KR" altLang="en-US" sz="4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8" name="모서리가 둥근 직사각형 27">
            <a:extLst>
              <a:ext uri="{FF2B5EF4-FFF2-40B4-BE49-F238E27FC236}">
                <a16:creationId xmlns:a16="http://schemas.microsoft.com/office/drawing/2014/main" id="{988B1F05-561A-0B4F-B8D0-2AC7FB1C9C83}"/>
              </a:ext>
            </a:extLst>
          </p:cNvPr>
          <p:cNvSpPr/>
          <p:nvPr/>
        </p:nvSpPr>
        <p:spPr>
          <a:xfrm>
            <a:off x="866909" y="2319195"/>
            <a:ext cx="1863880" cy="36988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b="1" dirty="0"/>
              <a:t>View</a:t>
            </a:r>
            <a:endParaRPr kumimoji="1" lang="ko-KR" altLang="en-US" b="1" dirty="0"/>
          </a:p>
        </p:txBody>
      </p:sp>
      <p:sp>
        <p:nvSpPr>
          <p:cNvPr id="29" name="모서리가 둥근 직사각형 28">
            <a:extLst>
              <a:ext uri="{FF2B5EF4-FFF2-40B4-BE49-F238E27FC236}">
                <a16:creationId xmlns:a16="http://schemas.microsoft.com/office/drawing/2014/main" id="{E5DB0874-75FF-1C4A-95E8-3902362F743C}"/>
              </a:ext>
            </a:extLst>
          </p:cNvPr>
          <p:cNvSpPr/>
          <p:nvPr/>
        </p:nvSpPr>
        <p:spPr>
          <a:xfrm>
            <a:off x="4956978" y="2016747"/>
            <a:ext cx="1863880" cy="36988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Spring</a:t>
            </a:r>
            <a:endParaRPr kumimoji="1" lang="ko-KR" altLang="en-US" dirty="0"/>
          </a:p>
        </p:txBody>
      </p:sp>
      <p:sp>
        <p:nvSpPr>
          <p:cNvPr id="30" name="모서리가 둥근 직사각형 29">
            <a:extLst>
              <a:ext uri="{FF2B5EF4-FFF2-40B4-BE49-F238E27FC236}">
                <a16:creationId xmlns:a16="http://schemas.microsoft.com/office/drawing/2014/main" id="{ADA77938-4344-494C-A5B9-2A700B1CE860}"/>
              </a:ext>
            </a:extLst>
          </p:cNvPr>
          <p:cNvSpPr/>
          <p:nvPr/>
        </p:nvSpPr>
        <p:spPr>
          <a:xfrm>
            <a:off x="9400049" y="2482413"/>
            <a:ext cx="1863880" cy="337911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DB</a:t>
            </a:r>
            <a:endParaRPr kumimoji="1" lang="ko-KR" altLang="en-US" dirty="0"/>
          </a:p>
        </p:txBody>
      </p:sp>
      <p:sp>
        <p:nvSpPr>
          <p:cNvPr id="32" name="모서리가 둥근 직사각형 31">
            <a:extLst>
              <a:ext uri="{FF2B5EF4-FFF2-40B4-BE49-F238E27FC236}">
                <a16:creationId xmlns:a16="http://schemas.microsoft.com/office/drawing/2014/main" id="{4E1CB580-245A-5546-B0D8-3FBE50973E79}"/>
              </a:ext>
            </a:extLst>
          </p:cNvPr>
          <p:cNvSpPr/>
          <p:nvPr/>
        </p:nvSpPr>
        <p:spPr>
          <a:xfrm>
            <a:off x="4307248" y="2831522"/>
            <a:ext cx="1378420" cy="21178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Controller</a:t>
            </a:r>
            <a:endParaRPr kumimoji="1" lang="ko-KR" altLang="en-US" dirty="0"/>
          </a:p>
        </p:txBody>
      </p:sp>
      <p:sp>
        <p:nvSpPr>
          <p:cNvPr id="33" name="모서리가 둥근 직사각형 32">
            <a:extLst>
              <a:ext uri="{FF2B5EF4-FFF2-40B4-BE49-F238E27FC236}">
                <a16:creationId xmlns:a16="http://schemas.microsoft.com/office/drawing/2014/main" id="{52F73C86-EC4D-2240-B834-EDB7D7D98651}"/>
              </a:ext>
            </a:extLst>
          </p:cNvPr>
          <p:cNvSpPr/>
          <p:nvPr/>
        </p:nvSpPr>
        <p:spPr>
          <a:xfrm>
            <a:off x="6054480" y="2820325"/>
            <a:ext cx="1378420" cy="211787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Model</a:t>
            </a:r>
            <a:endParaRPr kumimoji="1" lang="ko-KR" altLang="en-US" dirty="0"/>
          </a:p>
        </p:txBody>
      </p:sp>
      <p:sp>
        <p:nvSpPr>
          <p:cNvPr id="34" name="모서리가 둥근 직사각형 33">
            <a:extLst>
              <a:ext uri="{FF2B5EF4-FFF2-40B4-BE49-F238E27FC236}">
                <a16:creationId xmlns:a16="http://schemas.microsoft.com/office/drawing/2014/main" id="{3FAE23B6-8D1F-E040-BA61-FB310D6E7CE0}"/>
              </a:ext>
            </a:extLst>
          </p:cNvPr>
          <p:cNvSpPr/>
          <p:nvPr/>
        </p:nvSpPr>
        <p:spPr>
          <a:xfrm>
            <a:off x="7927615" y="3153665"/>
            <a:ext cx="1119433" cy="341703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 err="1"/>
              <a:t>MyBatis</a:t>
            </a:r>
            <a:endParaRPr kumimoji="1"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727179CF-7CE2-0A41-9930-56F4D2B63002}"/>
              </a:ext>
            </a:extLst>
          </p:cNvPr>
          <p:cNvCxnSpPr/>
          <p:nvPr/>
        </p:nvCxnSpPr>
        <p:spPr>
          <a:xfrm>
            <a:off x="7830594" y="3532735"/>
            <a:ext cx="1481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86A80473-4BE0-7C49-9303-5CCD9A0935AE}"/>
              </a:ext>
            </a:extLst>
          </p:cNvPr>
          <p:cNvCxnSpPr>
            <a:cxnSpLocks/>
          </p:cNvCxnSpPr>
          <p:nvPr/>
        </p:nvCxnSpPr>
        <p:spPr>
          <a:xfrm>
            <a:off x="2730789" y="3472452"/>
            <a:ext cx="12595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모서리가 둥근 직사각형 36">
            <a:extLst>
              <a:ext uri="{FF2B5EF4-FFF2-40B4-BE49-F238E27FC236}">
                <a16:creationId xmlns:a16="http://schemas.microsoft.com/office/drawing/2014/main" id="{5B3447DD-4DF6-CC42-B43B-ABC4A762962B}"/>
              </a:ext>
            </a:extLst>
          </p:cNvPr>
          <p:cNvSpPr/>
          <p:nvPr/>
        </p:nvSpPr>
        <p:spPr>
          <a:xfrm>
            <a:off x="2866124" y="3147735"/>
            <a:ext cx="988829" cy="242323"/>
          </a:xfrm>
          <a:prstGeom prst="roundRect">
            <a:avLst/>
          </a:prstGeom>
          <a:solidFill>
            <a:schemeClr val="accent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AJAX</a:t>
            </a:r>
            <a:endParaRPr kumimoji="1" lang="ko-KR" altLang="en-US" dirty="0"/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AB7C31E1-0947-CE43-B233-1EC6DD5BC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381" y="3152412"/>
            <a:ext cx="776617" cy="69895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2FF3F2DF-07C6-904C-9833-6CF34220EE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833" y="3152468"/>
            <a:ext cx="7620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896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92327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</a:p>
        </p:txBody>
      </p:sp>
    </p:spTree>
    <p:extLst>
      <p:ext uri="{BB962C8B-B14F-4D97-AF65-F5344CB8AC3E}">
        <p14:creationId xmlns:p14="http://schemas.microsoft.com/office/powerpoint/2010/main" val="2671169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04433" y="589038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  <a:endParaRPr lang="ko-KR" altLang="en-US" sz="20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bandicam 2020-06-17 15-51-49-704 - Jo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90896" y="1017684"/>
            <a:ext cx="9026996" cy="511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00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92327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44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04435" y="606819"/>
            <a:ext cx="1204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ko-KR" altLang="en-US" sz="20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42129" y="576041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0565" y="2091297"/>
            <a:ext cx="83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D61A9BC-2557-4C5A-B9BA-36D2B4326D2D}"/>
              </a:ext>
            </a:extLst>
          </p:cNvPr>
          <p:cNvSpPr/>
          <p:nvPr/>
        </p:nvSpPr>
        <p:spPr>
          <a:xfrm>
            <a:off x="1502477" y="1634490"/>
            <a:ext cx="9547412" cy="4565234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Google map</a:t>
            </a: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을 이용하여 손쉬운 검색이 가능하다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/>
            </a:r>
            <a:b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endParaRPr lang="en-US" altLang="ko-KR" dirty="0" smtClean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마스크 판매 정보를 통한 시장 규모 파악 용이하다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342900" indent="-342900" algn="ctr">
              <a:buAutoNum type="arabicPeriod"/>
            </a:pP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생생한 주거 후기를 통해 주거지를 선택할 수 있다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342900" indent="-342900" algn="ctr">
              <a:buAutoNum type="arabicPeriod"/>
            </a:pP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marL="342900" indent="-342900" algn="ctr">
              <a:buAutoNum type="arabicPeriod"/>
            </a:pP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자산 입력 서비스를 통해 현실을 일깨워줄 수 있다</a:t>
            </a:r>
            <a:r>
              <a:rPr lang="en-US" altLang="ko-KR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  <a:endParaRPr lang="en-US" altLang="ko-KR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40757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65556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708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PJT </a:t>
            </a:r>
            <a:r>
              <a:rPr lang="ko-KR" altLang="en-US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및 개요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21838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34204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PJT</a:t>
            </a:r>
            <a:r>
              <a:rPr lang="ko-KR" altLang="en-US" sz="20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진행 과정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64756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613026" y="3194049"/>
            <a:ext cx="2201573" cy="561521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시장 분석</a:t>
            </a:r>
            <a:endParaRPr lang="ko-KR" altLang="en-US" sz="20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814356" y="2497976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04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9719614" y="3194050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기능 소개</a:t>
            </a:r>
            <a:endParaRPr lang="ko-KR" altLang="en-US" sz="20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11147" y="1078787"/>
            <a:ext cx="9669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목차</a:t>
            </a:r>
          </a:p>
        </p:txBody>
      </p:sp>
      <p:cxnSp>
        <p:nvCxnSpPr>
          <p:cNvPr id="15" name="직선 연결선 14"/>
          <p:cNvCxnSpPr/>
          <p:nvPr/>
        </p:nvCxnSpPr>
        <p:spPr>
          <a:xfrm>
            <a:off x="5014613" y="1747645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115915" y="4360024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05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021173" y="5056098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시연 영상</a:t>
            </a:r>
            <a:endParaRPr lang="ko-KR" altLang="en-US" sz="20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83386" y="4358113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06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5288644" y="5054187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기대 효과</a:t>
            </a:r>
            <a:endParaRPr lang="ko-KR" altLang="en-US" sz="20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37493" y="4358113"/>
            <a:ext cx="189346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11500" b="1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8342751" y="5054187"/>
            <a:ext cx="2201573" cy="4699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후기</a:t>
            </a:r>
            <a:endParaRPr lang="ko-KR" altLang="en-US" sz="20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3337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500" y="3192327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개발 후기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4099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16149" y="993095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385813" y="589038"/>
            <a:ext cx="14414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개인별 후기</a:t>
            </a:r>
            <a:endParaRPr lang="ko-KR" altLang="en-US" sz="20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20" descr="기어 헤드">
            <a:extLst>
              <a:ext uri="{FF2B5EF4-FFF2-40B4-BE49-F238E27FC236}">
                <a16:creationId xmlns:a16="http://schemas.microsoft.com/office/drawing/2014/main" id="{D77B665E-1C11-4B3B-A82C-9F95659F55FB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2160059" y="1301792"/>
            <a:ext cx="1421092" cy="1421092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4" name="Picture Placeholder 21" descr="지팡이를 든 남자">
            <a:extLst>
              <a:ext uri="{FF2B5EF4-FFF2-40B4-BE49-F238E27FC236}">
                <a16:creationId xmlns:a16="http://schemas.microsoft.com/office/drawing/2014/main" id="{A6DAAD96-2EC6-4BF0-BEB5-3443C7D6815B}"/>
              </a:ext>
            </a:extLst>
          </p:cNvPr>
          <p:cNvPicPr>
            <a:picLocks noGrp="1"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6232635" y="1301792"/>
            <a:ext cx="1421092" cy="1421092"/>
          </a:xfrm>
          <a:prstGeom prst="round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15" name="TextBox 52">
            <a:extLst>
              <a:ext uri="{FF2B5EF4-FFF2-40B4-BE49-F238E27FC236}">
                <a16:creationId xmlns:a16="http://schemas.microsoft.com/office/drawing/2014/main" id="{0A680E46-A419-4FE8-9D4C-E8B733FC5B6D}"/>
              </a:ext>
            </a:extLst>
          </p:cNvPr>
          <p:cNvSpPr txBox="1"/>
          <p:nvPr/>
        </p:nvSpPr>
        <p:spPr>
          <a:xfrm>
            <a:off x="2159847" y="3211387"/>
            <a:ext cx="1009650" cy="430887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이성현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+mn-cs"/>
            </a:endParaRPr>
          </a:p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accent1"/>
                </a:solidFill>
              </a:rPr>
              <a:t>팀장</a:t>
            </a:r>
            <a:endParaRPr lang="en-US" altLang="ko-KR" sz="1400" b="1" dirty="0">
              <a:solidFill>
                <a:schemeClr val="accent1"/>
              </a:solidFill>
            </a:endParaRPr>
          </a:p>
        </p:txBody>
      </p:sp>
      <p:sp>
        <p:nvSpPr>
          <p:cNvPr id="16" name="TextBox 53">
            <a:extLst>
              <a:ext uri="{FF2B5EF4-FFF2-40B4-BE49-F238E27FC236}">
                <a16:creationId xmlns:a16="http://schemas.microsoft.com/office/drawing/2014/main" id="{F4D230B0-B6E1-4A15-A1F8-1EE6BEA1531A}"/>
              </a:ext>
            </a:extLst>
          </p:cNvPr>
          <p:cNvSpPr txBox="1"/>
          <p:nvPr/>
        </p:nvSpPr>
        <p:spPr>
          <a:xfrm>
            <a:off x="2159847" y="3784684"/>
            <a:ext cx="3637089" cy="107721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ko-KR" sz="1400" b="1" dirty="0">
                <a:solidFill>
                  <a:srgbClr val="929292"/>
                </a:solidFill>
                <a:latin typeface="+mj-lt"/>
                <a:ea typeface="굴림" charset="-127"/>
              </a:rPr>
              <a:t>SSAFY</a:t>
            </a:r>
            <a:r>
              <a:rPr lang="ko-KR" altLang="en-US" sz="1400" b="1" dirty="0">
                <a:solidFill>
                  <a:srgbClr val="929292"/>
                </a:solidFill>
                <a:latin typeface="+mj-lt"/>
                <a:ea typeface="굴림" charset="-127"/>
              </a:rPr>
              <a:t>에서 </a:t>
            </a:r>
            <a:r>
              <a:rPr lang="en-US" altLang="ko-KR" sz="1400" b="1" dirty="0">
                <a:solidFill>
                  <a:srgbClr val="929292"/>
                </a:solidFill>
                <a:latin typeface="+mj-lt"/>
                <a:ea typeface="굴림" charset="-127"/>
              </a:rPr>
              <a:t>1</a:t>
            </a:r>
            <a:r>
              <a:rPr lang="ko-KR" altLang="en-US" sz="1400" b="1" dirty="0">
                <a:solidFill>
                  <a:srgbClr val="929292"/>
                </a:solidFill>
                <a:latin typeface="+mj-lt"/>
                <a:ea typeface="굴림" charset="-127"/>
              </a:rPr>
              <a:t>학기 동안 배운 것들을 이용하여 직접 원하는 기능들을 추가하는 것이 </a:t>
            </a:r>
            <a:r>
              <a:rPr lang="ko-KR" altLang="en-US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재미있었고 </a:t>
            </a:r>
            <a:r>
              <a:rPr lang="ko-KR" altLang="en-US" sz="1400" b="1" dirty="0">
                <a:solidFill>
                  <a:srgbClr val="929292"/>
                </a:solidFill>
                <a:latin typeface="+mj-lt"/>
                <a:ea typeface="굴림" charset="-127"/>
              </a:rPr>
              <a:t>웹 개발의 전반적인 과정을 모두 </a:t>
            </a:r>
            <a:r>
              <a:rPr lang="ko-KR" altLang="en-US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직접 해볼 </a:t>
            </a:r>
            <a:r>
              <a:rPr lang="ko-KR" altLang="en-US" sz="1400" b="1" dirty="0">
                <a:solidFill>
                  <a:srgbClr val="929292"/>
                </a:solidFill>
                <a:latin typeface="+mj-lt"/>
                <a:ea typeface="굴림" charset="-127"/>
              </a:rPr>
              <a:t>수 있어서 좋았습니다</a:t>
            </a:r>
            <a:r>
              <a:rPr lang="en-US" altLang="ko-KR" sz="1400" b="1" dirty="0">
                <a:solidFill>
                  <a:srgbClr val="929292"/>
                </a:solidFill>
                <a:latin typeface="+mj-lt"/>
                <a:ea typeface="굴림" charset="-127"/>
              </a:rPr>
              <a:t>. </a:t>
            </a:r>
            <a:r>
              <a:rPr lang="ko-KR" altLang="en-US" sz="1400" b="1" dirty="0">
                <a:solidFill>
                  <a:srgbClr val="929292"/>
                </a:solidFill>
                <a:latin typeface="+mj-lt"/>
                <a:ea typeface="굴림" charset="-127"/>
              </a:rPr>
              <a:t>훌륭한 팀원과 같이 회의하며 프로젝트를 진행해서 </a:t>
            </a:r>
            <a:r>
              <a:rPr lang="ko-KR" altLang="en-US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즐거웠습니다</a:t>
            </a:r>
            <a:r>
              <a:rPr lang="en-US" altLang="ko-KR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.</a:t>
            </a:r>
            <a:endParaRPr lang="en-US" altLang="ko-KR" sz="1400" b="1" dirty="0">
              <a:solidFill>
                <a:srgbClr val="929292"/>
              </a:solidFill>
              <a:latin typeface="+mj-lt"/>
              <a:ea typeface="굴림" charset="-127"/>
            </a:endParaRPr>
          </a:p>
        </p:txBody>
      </p:sp>
      <p:sp>
        <p:nvSpPr>
          <p:cNvPr id="17" name="Rectangular Callout 54">
            <a:extLst>
              <a:ext uri="{FF2B5EF4-FFF2-40B4-BE49-F238E27FC236}">
                <a16:creationId xmlns:a16="http://schemas.microsoft.com/office/drawing/2014/main" id="{1C1E38BE-4C50-4E74-B685-3A90DB071933}"/>
              </a:ext>
            </a:extLst>
          </p:cNvPr>
          <p:cNvSpPr/>
          <p:nvPr/>
        </p:nvSpPr>
        <p:spPr>
          <a:xfrm>
            <a:off x="3169497" y="2429970"/>
            <a:ext cx="685800" cy="685800"/>
          </a:xfrm>
          <a:prstGeom prst="wedgeRectCallou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2800" dirty="0">
              <a:solidFill>
                <a:srgbClr val="1A5E8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TextBox 55">
            <a:extLst>
              <a:ext uri="{FF2B5EF4-FFF2-40B4-BE49-F238E27FC236}">
                <a16:creationId xmlns:a16="http://schemas.microsoft.com/office/drawing/2014/main" id="{08F6B382-91D4-471E-864B-75502F6A38D3}"/>
              </a:ext>
            </a:extLst>
          </p:cNvPr>
          <p:cNvSpPr txBox="1"/>
          <p:nvPr/>
        </p:nvSpPr>
        <p:spPr>
          <a:xfrm>
            <a:off x="6308473" y="3141062"/>
            <a:ext cx="1009650" cy="430887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고영욱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accent2"/>
                </a:solidFill>
              </a:rPr>
              <a:t>팀원</a:t>
            </a:r>
            <a:endParaRPr lang="en-US" sz="1400" b="1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  <p:sp>
        <p:nvSpPr>
          <p:cNvPr id="20" name="Rectangular Callout 57">
            <a:extLst>
              <a:ext uri="{FF2B5EF4-FFF2-40B4-BE49-F238E27FC236}">
                <a16:creationId xmlns:a16="http://schemas.microsoft.com/office/drawing/2014/main" id="{07D15289-45BA-4342-84F7-B2D403B9A31B}"/>
              </a:ext>
            </a:extLst>
          </p:cNvPr>
          <p:cNvSpPr/>
          <p:nvPr/>
        </p:nvSpPr>
        <p:spPr>
          <a:xfrm>
            <a:off x="7318123" y="2379984"/>
            <a:ext cx="685800" cy="685800"/>
          </a:xfrm>
          <a:prstGeom prst="wedgeRectCallou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2800" dirty="0">
              <a:solidFill>
                <a:srgbClr val="0B55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1" name="Freeform 245">
            <a:extLst>
              <a:ext uri="{FF2B5EF4-FFF2-40B4-BE49-F238E27FC236}">
                <a16:creationId xmlns:a16="http://schemas.microsoft.com/office/drawing/2014/main" id="{8FE063CB-1440-4CF1-83E9-A98986319ADC}"/>
              </a:ext>
            </a:extLst>
          </p:cNvPr>
          <p:cNvSpPr>
            <a:spLocks/>
          </p:cNvSpPr>
          <p:nvPr/>
        </p:nvSpPr>
        <p:spPr bwMode="auto">
          <a:xfrm>
            <a:off x="3347297" y="2606976"/>
            <a:ext cx="330200" cy="331787"/>
          </a:xfrm>
          <a:custGeom>
            <a:avLst/>
            <a:gdLst>
              <a:gd name="T0" fmla="*/ 68 w 68"/>
              <a:gd name="T1" fmla="*/ 3 h 68"/>
              <a:gd name="T2" fmla="*/ 58 w 68"/>
              <a:gd name="T3" fmla="*/ 61 h 68"/>
              <a:gd name="T4" fmla="*/ 57 w 68"/>
              <a:gd name="T5" fmla="*/ 63 h 68"/>
              <a:gd name="T6" fmla="*/ 56 w 68"/>
              <a:gd name="T7" fmla="*/ 63 h 68"/>
              <a:gd name="T8" fmla="*/ 55 w 68"/>
              <a:gd name="T9" fmla="*/ 63 h 68"/>
              <a:gd name="T10" fmla="*/ 38 w 68"/>
              <a:gd name="T11" fmla="*/ 56 h 68"/>
              <a:gd name="T12" fmla="*/ 28 w 68"/>
              <a:gd name="T13" fmla="*/ 67 h 68"/>
              <a:gd name="T14" fmla="*/ 26 w 68"/>
              <a:gd name="T15" fmla="*/ 68 h 68"/>
              <a:gd name="T16" fmla="*/ 26 w 68"/>
              <a:gd name="T17" fmla="*/ 68 h 68"/>
              <a:gd name="T18" fmla="*/ 24 w 68"/>
              <a:gd name="T19" fmla="*/ 65 h 68"/>
              <a:gd name="T20" fmla="*/ 24 w 68"/>
              <a:gd name="T21" fmla="*/ 52 h 68"/>
              <a:gd name="T22" fmla="*/ 57 w 68"/>
              <a:gd name="T23" fmla="*/ 12 h 68"/>
              <a:gd name="T24" fmla="*/ 16 w 68"/>
              <a:gd name="T25" fmla="*/ 47 h 68"/>
              <a:gd name="T26" fmla="*/ 1 w 68"/>
              <a:gd name="T27" fmla="*/ 41 h 68"/>
              <a:gd name="T28" fmla="*/ 0 w 68"/>
              <a:gd name="T29" fmla="*/ 39 h 68"/>
              <a:gd name="T30" fmla="*/ 1 w 68"/>
              <a:gd name="T31" fmla="*/ 36 h 68"/>
              <a:gd name="T32" fmla="*/ 64 w 68"/>
              <a:gd name="T33" fmla="*/ 0 h 68"/>
              <a:gd name="T34" fmla="*/ 65 w 68"/>
              <a:gd name="T35" fmla="*/ 0 h 68"/>
              <a:gd name="T36" fmla="*/ 67 w 68"/>
              <a:gd name="T37" fmla="*/ 0 h 68"/>
              <a:gd name="T38" fmla="*/ 68 w 68"/>
              <a:gd name="T39" fmla="*/ 3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68"/>
              <a:gd name="T61" fmla="*/ 0 h 68"/>
              <a:gd name="T62" fmla="*/ 68 w 68"/>
              <a:gd name="T63" fmla="*/ 68 h 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FontAwesome" pitchFamily="2" charset="0"/>
            </a:endParaRPr>
          </a:p>
        </p:txBody>
      </p:sp>
      <p:sp>
        <p:nvSpPr>
          <p:cNvPr id="22" name="Freeform 5">
            <a:extLst>
              <a:ext uri="{FF2B5EF4-FFF2-40B4-BE49-F238E27FC236}">
                <a16:creationId xmlns:a16="http://schemas.microsoft.com/office/drawing/2014/main" id="{C3C677C6-733F-42AD-923D-AF26AE8B143F}"/>
              </a:ext>
            </a:extLst>
          </p:cNvPr>
          <p:cNvSpPr>
            <a:spLocks noEditPoints="1"/>
          </p:cNvSpPr>
          <p:nvPr/>
        </p:nvSpPr>
        <p:spPr bwMode="auto">
          <a:xfrm>
            <a:off x="7449047" y="2537940"/>
            <a:ext cx="371475" cy="369887"/>
          </a:xfrm>
          <a:custGeom>
            <a:avLst/>
            <a:gdLst>
              <a:gd name="T0" fmla="*/ 0 w 384"/>
              <a:gd name="T1" fmla="*/ 192 h 384"/>
              <a:gd name="T2" fmla="*/ 255 w 384"/>
              <a:gd name="T3" fmla="*/ 135 h 384"/>
              <a:gd name="T4" fmla="*/ 277 w 384"/>
              <a:gd name="T5" fmla="*/ 122 h 384"/>
              <a:gd name="T6" fmla="*/ 303 w 384"/>
              <a:gd name="T7" fmla="*/ 116 h 384"/>
              <a:gd name="T8" fmla="*/ 296 w 384"/>
              <a:gd name="T9" fmla="*/ 105 h 384"/>
              <a:gd name="T10" fmla="*/ 278 w 384"/>
              <a:gd name="T11" fmla="*/ 89 h 384"/>
              <a:gd name="T12" fmla="*/ 265 w 384"/>
              <a:gd name="T13" fmla="*/ 90 h 384"/>
              <a:gd name="T14" fmla="*/ 256 w 384"/>
              <a:gd name="T15" fmla="*/ 82 h 384"/>
              <a:gd name="T16" fmla="*/ 231 w 384"/>
              <a:gd name="T17" fmla="*/ 73 h 384"/>
              <a:gd name="T18" fmla="*/ 234 w 384"/>
              <a:gd name="T19" fmla="*/ 98 h 384"/>
              <a:gd name="T20" fmla="*/ 224 w 384"/>
              <a:gd name="T21" fmla="*/ 118 h 384"/>
              <a:gd name="T22" fmla="*/ 205 w 384"/>
              <a:gd name="T23" fmla="*/ 103 h 384"/>
              <a:gd name="T24" fmla="*/ 175 w 384"/>
              <a:gd name="T25" fmla="*/ 89 h 384"/>
              <a:gd name="T26" fmla="*/ 183 w 384"/>
              <a:gd name="T27" fmla="*/ 68 h 384"/>
              <a:gd name="T28" fmla="*/ 212 w 384"/>
              <a:gd name="T29" fmla="*/ 58 h 384"/>
              <a:gd name="T30" fmla="*/ 207 w 384"/>
              <a:gd name="T31" fmla="*/ 47 h 384"/>
              <a:gd name="T32" fmla="*/ 188 w 384"/>
              <a:gd name="T33" fmla="*/ 50 h 384"/>
              <a:gd name="T34" fmla="*/ 168 w 384"/>
              <a:gd name="T35" fmla="*/ 37 h 384"/>
              <a:gd name="T36" fmla="*/ 171 w 384"/>
              <a:gd name="T37" fmla="*/ 52 h 384"/>
              <a:gd name="T38" fmla="*/ 157 w 384"/>
              <a:gd name="T39" fmla="*/ 52 h 384"/>
              <a:gd name="T40" fmla="*/ 141 w 384"/>
              <a:gd name="T41" fmla="*/ 40 h 384"/>
              <a:gd name="T42" fmla="*/ 126 w 384"/>
              <a:gd name="T43" fmla="*/ 47 h 384"/>
              <a:gd name="T44" fmla="*/ 143 w 384"/>
              <a:gd name="T45" fmla="*/ 51 h 384"/>
              <a:gd name="T46" fmla="*/ 131 w 384"/>
              <a:gd name="T47" fmla="*/ 58 h 384"/>
              <a:gd name="T48" fmla="*/ 56 w 384"/>
              <a:gd name="T49" fmla="*/ 107 h 384"/>
              <a:gd name="T50" fmla="*/ 65 w 384"/>
              <a:gd name="T51" fmla="*/ 118 h 384"/>
              <a:gd name="T52" fmla="*/ 79 w 384"/>
              <a:gd name="T53" fmla="*/ 135 h 384"/>
              <a:gd name="T54" fmla="*/ 74 w 384"/>
              <a:gd name="T55" fmla="*/ 158 h 384"/>
              <a:gd name="T56" fmla="*/ 88 w 384"/>
              <a:gd name="T57" fmla="*/ 185 h 384"/>
              <a:gd name="T58" fmla="*/ 108 w 384"/>
              <a:gd name="T59" fmla="*/ 214 h 384"/>
              <a:gd name="T60" fmla="*/ 118 w 384"/>
              <a:gd name="T61" fmla="*/ 227 h 384"/>
              <a:gd name="T62" fmla="*/ 105 w 384"/>
              <a:gd name="T63" fmla="*/ 197 h 384"/>
              <a:gd name="T64" fmla="*/ 125 w 384"/>
              <a:gd name="T65" fmla="*/ 225 h 384"/>
              <a:gd name="T66" fmla="*/ 150 w 384"/>
              <a:gd name="T67" fmla="*/ 255 h 384"/>
              <a:gd name="T68" fmla="*/ 184 w 384"/>
              <a:gd name="T69" fmla="*/ 269 h 384"/>
              <a:gd name="T70" fmla="*/ 213 w 384"/>
              <a:gd name="T71" fmla="*/ 290 h 384"/>
              <a:gd name="T72" fmla="*/ 224 w 384"/>
              <a:gd name="T73" fmla="*/ 288 h 384"/>
              <a:gd name="T74" fmla="*/ 212 w 384"/>
              <a:gd name="T75" fmla="*/ 268 h 384"/>
              <a:gd name="T76" fmla="*/ 197 w 384"/>
              <a:gd name="T77" fmla="*/ 262 h 384"/>
              <a:gd name="T78" fmla="*/ 194 w 384"/>
              <a:gd name="T79" fmla="*/ 239 h 384"/>
              <a:gd name="T80" fmla="*/ 171 w 384"/>
              <a:gd name="T81" fmla="*/ 250 h 384"/>
              <a:gd name="T82" fmla="*/ 168 w 384"/>
              <a:gd name="T83" fmla="*/ 210 h 384"/>
              <a:gd name="T84" fmla="*/ 184 w 384"/>
              <a:gd name="T85" fmla="*/ 206 h 384"/>
              <a:gd name="T86" fmla="*/ 196 w 384"/>
              <a:gd name="T87" fmla="*/ 202 h 384"/>
              <a:gd name="T88" fmla="*/ 214 w 384"/>
              <a:gd name="T89" fmla="*/ 211 h 384"/>
              <a:gd name="T90" fmla="*/ 221 w 384"/>
              <a:gd name="T91" fmla="*/ 205 h 384"/>
              <a:gd name="T92" fmla="*/ 234 w 384"/>
              <a:gd name="T93" fmla="*/ 179 h 384"/>
              <a:gd name="T94" fmla="*/ 233 w 384"/>
              <a:gd name="T95" fmla="*/ 171 h 384"/>
              <a:gd name="T96" fmla="*/ 252 w 384"/>
              <a:gd name="T97" fmla="*/ 157 h 384"/>
              <a:gd name="T98" fmla="*/ 266 w 384"/>
              <a:gd name="T99" fmla="*/ 143 h 384"/>
              <a:gd name="T100" fmla="*/ 273 w 384"/>
              <a:gd name="T101" fmla="*/ 131 h 384"/>
              <a:gd name="T102" fmla="*/ 255 w 384"/>
              <a:gd name="T103" fmla="*/ 135 h 384"/>
              <a:gd name="T104" fmla="*/ 295 w 384"/>
              <a:gd name="T105" fmla="*/ 298 h 384"/>
              <a:gd name="T106" fmla="*/ 272 w 384"/>
              <a:gd name="T107" fmla="*/ 288 h 384"/>
              <a:gd name="T108" fmla="*/ 251 w 384"/>
              <a:gd name="T109" fmla="*/ 288 h 384"/>
              <a:gd name="T110" fmla="*/ 236 w 384"/>
              <a:gd name="T111" fmla="*/ 286 h 384"/>
              <a:gd name="T112" fmla="*/ 230 w 384"/>
              <a:gd name="T113" fmla="*/ 307 h 384"/>
              <a:gd name="T114" fmla="*/ 223 w 384"/>
              <a:gd name="T115" fmla="*/ 335 h 384"/>
              <a:gd name="T116" fmla="*/ 308 w 384"/>
              <a:gd name="T117" fmla="*/ 302 h 38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84"/>
              <a:gd name="T178" fmla="*/ 0 h 384"/>
              <a:gd name="T179" fmla="*/ 384 w 384"/>
              <a:gd name="T180" fmla="*/ 384 h 38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FontAwesome" pitchFamily="2" charset="0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643DE7ED-3FA2-40F1-A1AD-C7B832E99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91378" y="1368170"/>
            <a:ext cx="1150303" cy="123880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EC381C8F-8434-44FA-BB6A-D211ADED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0399" y="1378389"/>
            <a:ext cx="1186835" cy="1274170"/>
          </a:xfrm>
          <a:prstGeom prst="rect">
            <a:avLst/>
          </a:prstGeom>
        </p:spPr>
      </p:pic>
      <p:sp>
        <p:nvSpPr>
          <p:cNvPr id="25" name="TextBox 53">
            <a:extLst>
              <a:ext uri="{FF2B5EF4-FFF2-40B4-BE49-F238E27FC236}">
                <a16:creationId xmlns:a16="http://schemas.microsoft.com/office/drawing/2014/main" id="{F4D230B0-B6E1-4A15-A1F8-1EE6BEA1531A}"/>
              </a:ext>
            </a:extLst>
          </p:cNvPr>
          <p:cNvSpPr txBox="1"/>
          <p:nvPr/>
        </p:nvSpPr>
        <p:spPr>
          <a:xfrm>
            <a:off x="6233354" y="3633815"/>
            <a:ext cx="3637089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ko-KR" altLang="en-US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처음에는 모든 것이 낯설고 두려웠습니다</a:t>
            </a:r>
            <a:r>
              <a:rPr lang="en-US" altLang="ko-KR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. </a:t>
            </a:r>
            <a:r>
              <a:rPr lang="ko-KR" altLang="en-US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하지만 훌륭한 팀장을 만나 많은 것을 배울 수 있었고 실력 향상을 체감할 수 있었습니다</a:t>
            </a:r>
            <a:r>
              <a:rPr lang="en-US" altLang="ko-KR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. </a:t>
            </a:r>
            <a:r>
              <a:rPr lang="ko-KR" altLang="en-US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다시 한 번 이런 기회를 준 </a:t>
            </a:r>
            <a:r>
              <a:rPr lang="en-US" altLang="ko-KR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SSAFY </a:t>
            </a:r>
            <a:r>
              <a:rPr lang="ko-KR" altLang="en-US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운영진께 감사드리고</a:t>
            </a:r>
            <a:r>
              <a:rPr lang="en-US" altLang="ko-KR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, </a:t>
            </a:r>
            <a:r>
              <a:rPr lang="ko-KR" altLang="en-US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팀장 성현이와 조용준 교수님께 감사를 전합니다</a:t>
            </a:r>
            <a:r>
              <a:rPr lang="en-US" altLang="ko-KR" sz="1400" b="1" dirty="0" smtClean="0">
                <a:solidFill>
                  <a:srgbClr val="929292"/>
                </a:solidFill>
                <a:latin typeface="+mj-lt"/>
                <a:ea typeface="굴림" charset="-127"/>
              </a:rPr>
              <a:t>.</a:t>
            </a:r>
            <a:endParaRPr lang="en-US" altLang="ko-KR" sz="1400" b="1" dirty="0">
              <a:solidFill>
                <a:srgbClr val="929292"/>
              </a:solidFill>
              <a:latin typeface="+mj-lt"/>
              <a:ea typeface="굴림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621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623058" y="589038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 사진</a:t>
            </a:r>
            <a:endParaRPr lang="ko-KR" altLang="en-US" sz="20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07.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389258"/>
            <a:ext cx="9067800" cy="501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8874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91968" y="2447473"/>
            <a:ext cx="42080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72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Thank you</a:t>
            </a:r>
            <a:endParaRPr lang="ko-KR" altLang="en-US" sz="72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995964" y="3572690"/>
            <a:ext cx="4200071" cy="39119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내 집 마련의 꿈은 꿈</a:t>
            </a:r>
          </a:p>
        </p:txBody>
      </p:sp>
    </p:spTree>
    <p:extLst>
      <p:ext uri="{BB962C8B-B14F-4D97-AF65-F5344CB8AC3E}">
        <p14:creationId xmlns:p14="http://schemas.microsoft.com/office/powerpoint/2010/main" val="41169676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87586" y="3142342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팀 소개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및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PJT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</a:p>
        </p:txBody>
      </p:sp>
    </p:spTree>
    <p:extLst>
      <p:ext uri="{BB962C8B-B14F-4D97-AF65-F5344CB8AC3E}">
        <p14:creationId xmlns:p14="http://schemas.microsoft.com/office/powerpoint/2010/main" val="3514545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078035" y="616233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팀원 소개 및 역할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itle 1">
            <a:extLst>
              <a:ext uri="{FF2B5EF4-FFF2-40B4-BE49-F238E27FC236}">
                <a16:creationId xmlns:a16="http://schemas.microsoft.com/office/drawing/2014/main" id="{DF436872-567C-4E35-9508-D880D1CC8165}"/>
              </a:ext>
            </a:extLst>
          </p:cNvPr>
          <p:cNvSpPr>
            <a:spLocks noGrp="1"/>
          </p:cNvSpPr>
          <p:nvPr/>
        </p:nvSpPr>
        <p:spPr>
          <a:xfrm>
            <a:off x="3054967" y="1498062"/>
            <a:ext cx="5638800" cy="354012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algn="ctr" defTabSz="914400" rtl="0" eaLnBrk="1" latinLnBrk="1" hangingPunct="1">
              <a:spcBef>
                <a:spcPct val="0"/>
              </a:spcBef>
              <a:buNone/>
              <a:defRPr sz="2000" b="1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  <a:defRPr/>
            </a:pPr>
            <a:r>
              <a:rPr lang="ko-KR" altLang="en-US" sz="3000" dirty="0">
                <a:solidFill>
                  <a:schemeClr val="tx2"/>
                </a:solidFill>
                <a:ea typeface="+mj-ea"/>
              </a:rPr>
              <a:t>내 집 마련의 꿈은 꿈</a:t>
            </a:r>
            <a:endParaRPr lang="en-US" sz="3000" dirty="0">
              <a:solidFill>
                <a:schemeClr val="tx2"/>
              </a:solidFill>
              <a:ea typeface="+mj-ea"/>
            </a:endParaRPr>
          </a:p>
        </p:txBody>
      </p:sp>
      <p:sp>
        <p:nvSpPr>
          <p:cNvPr id="15" name="Text Placeholder 5">
            <a:extLst>
              <a:ext uri="{FF2B5EF4-FFF2-40B4-BE49-F238E27FC236}">
                <a16:creationId xmlns:a16="http://schemas.microsoft.com/office/drawing/2014/main" id="{85D7FA85-E50F-4698-B61A-0214B5FD691E}"/>
              </a:ext>
            </a:extLst>
          </p:cNvPr>
          <p:cNvSpPr>
            <a:spLocks noGrp="1"/>
          </p:cNvSpPr>
          <p:nvPr/>
        </p:nvSpPr>
        <p:spPr>
          <a:xfrm>
            <a:off x="4037122" y="2221646"/>
            <a:ext cx="4114800" cy="200025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lvl1pPr marL="0" indent="0" algn="ctr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100" b="1" kern="1200" baseline="0">
                <a:solidFill>
                  <a:schemeClr val="bg1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1" hangingPunct="1">
              <a:spcBef>
                <a:spcPct val="20000"/>
              </a:spcBef>
              <a:buFont typeface="Arial" pitchFamily="34" charset="0"/>
              <a:buNone/>
              <a:defRPr sz="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dirty="0"/>
              <a:t>Happy House</a:t>
            </a:r>
            <a:endParaRPr lang="en-US" dirty="0">
              <a:ea typeface="+mn-ea"/>
            </a:endParaRPr>
          </a:p>
        </p:txBody>
      </p:sp>
      <p:pic>
        <p:nvPicPr>
          <p:cNvPr id="16" name="Picture Placeholder 20" descr="기어 헤드">
            <a:extLst>
              <a:ext uri="{FF2B5EF4-FFF2-40B4-BE49-F238E27FC236}">
                <a16:creationId xmlns:a16="http://schemas.microsoft.com/office/drawing/2014/main" id="{D77B665E-1C11-4B3B-A82C-9F95659F55FB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>
          <a:xfrm>
            <a:off x="4279141" y="2725537"/>
            <a:ext cx="1421092" cy="1421092"/>
          </a:xfrm>
          <a:prstGeom prst="roundRect">
            <a:avLst/>
          </a:prstGeom>
          <a:ln w="28575">
            <a:solidFill>
              <a:schemeClr val="accent1"/>
            </a:solidFill>
          </a:ln>
        </p:spPr>
      </p:pic>
      <p:pic>
        <p:nvPicPr>
          <p:cNvPr id="17" name="Picture Placeholder 21" descr="지팡이를 든 남자">
            <a:extLst>
              <a:ext uri="{FF2B5EF4-FFF2-40B4-BE49-F238E27FC236}">
                <a16:creationId xmlns:a16="http://schemas.microsoft.com/office/drawing/2014/main" id="{A6DAAD96-2EC6-4BF0-BEB5-3443C7D6815B}"/>
              </a:ext>
            </a:extLst>
          </p:cNvPr>
          <p:cNvPicPr>
            <a:picLocks noGrp="1"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>
          <a:xfrm>
            <a:off x="6232635" y="2715318"/>
            <a:ext cx="1421092" cy="1421092"/>
          </a:xfrm>
          <a:prstGeom prst="roundRect">
            <a:avLst/>
          </a:prstGeom>
          <a:ln w="28575">
            <a:solidFill>
              <a:schemeClr val="accent2"/>
            </a:solidFill>
          </a:ln>
        </p:spPr>
      </p:pic>
      <p:sp>
        <p:nvSpPr>
          <p:cNvPr id="20" name="TextBox 52">
            <a:extLst>
              <a:ext uri="{FF2B5EF4-FFF2-40B4-BE49-F238E27FC236}">
                <a16:creationId xmlns:a16="http://schemas.microsoft.com/office/drawing/2014/main" id="{0A680E46-A419-4FE8-9D4C-E8B733FC5B6D}"/>
              </a:ext>
            </a:extLst>
          </p:cNvPr>
          <p:cNvSpPr txBox="1"/>
          <p:nvPr/>
        </p:nvSpPr>
        <p:spPr>
          <a:xfrm>
            <a:off x="4278929" y="4635132"/>
            <a:ext cx="1009650" cy="430887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이성현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cs typeface="+mn-cs"/>
            </a:endParaRPr>
          </a:p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accent1"/>
                </a:solidFill>
              </a:rPr>
              <a:t>팀장</a:t>
            </a:r>
            <a:endParaRPr lang="en-US" altLang="ko-KR" sz="1400" b="1" dirty="0">
              <a:solidFill>
                <a:schemeClr val="accent1"/>
              </a:solidFill>
            </a:endParaRPr>
          </a:p>
        </p:txBody>
      </p:sp>
      <p:sp>
        <p:nvSpPr>
          <p:cNvPr id="21" name="TextBox 53">
            <a:extLst>
              <a:ext uri="{FF2B5EF4-FFF2-40B4-BE49-F238E27FC236}">
                <a16:creationId xmlns:a16="http://schemas.microsoft.com/office/drawing/2014/main" id="{F4D230B0-B6E1-4A15-A1F8-1EE6BEA1531A}"/>
              </a:ext>
            </a:extLst>
          </p:cNvPr>
          <p:cNvSpPr txBox="1"/>
          <p:nvPr/>
        </p:nvSpPr>
        <p:spPr>
          <a:xfrm>
            <a:off x="4278929" y="5107260"/>
            <a:ext cx="1595438" cy="52322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en-US" altLang="ko-KR" sz="1000" dirty="0">
                <a:solidFill>
                  <a:srgbClr val="929292"/>
                </a:solidFill>
                <a:ea typeface="굴림" charset="-127"/>
              </a:rPr>
              <a:t>Back-end </a:t>
            </a:r>
            <a:r>
              <a:rPr lang="ko-KR" altLang="en-US" sz="1000" dirty="0">
                <a:solidFill>
                  <a:srgbClr val="929292"/>
                </a:solidFill>
                <a:ea typeface="굴림" charset="-127"/>
              </a:rPr>
              <a:t>구현</a:t>
            </a:r>
            <a:endParaRPr lang="en-US" altLang="ko-KR" sz="1000" dirty="0">
              <a:solidFill>
                <a:srgbClr val="929292"/>
              </a:solidFill>
              <a:ea typeface="굴림" charset="-127"/>
            </a:endParaRPr>
          </a:p>
          <a:p>
            <a:pPr>
              <a:spcBef>
                <a:spcPct val="20000"/>
              </a:spcBef>
            </a:pPr>
            <a:r>
              <a:rPr lang="en-US" altLang="ko-KR" sz="1000" dirty="0">
                <a:solidFill>
                  <a:srgbClr val="929292"/>
                </a:solidFill>
                <a:ea typeface="굴림" charset="-127"/>
              </a:rPr>
              <a:t>Front-end </a:t>
            </a:r>
            <a:r>
              <a:rPr lang="ko-KR" altLang="en-US" sz="1000" dirty="0">
                <a:solidFill>
                  <a:srgbClr val="929292"/>
                </a:solidFill>
                <a:ea typeface="굴림" charset="-127"/>
              </a:rPr>
              <a:t>구현</a:t>
            </a:r>
            <a:endParaRPr lang="en-US" altLang="ko-KR" sz="1000" dirty="0">
              <a:solidFill>
                <a:srgbClr val="929292"/>
              </a:solidFill>
              <a:ea typeface="굴림" charset="-127"/>
            </a:endParaRPr>
          </a:p>
          <a:p>
            <a:pPr>
              <a:spcBef>
                <a:spcPct val="20000"/>
              </a:spcBef>
            </a:pPr>
            <a:endParaRPr lang="en-US" altLang="ko-KR" sz="1000" dirty="0">
              <a:solidFill>
                <a:srgbClr val="929292"/>
              </a:solidFill>
              <a:ea typeface="굴림" charset="-127"/>
            </a:endParaRPr>
          </a:p>
        </p:txBody>
      </p:sp>
      <p:sp>
        <p:nvSpPr>
          <p:cNvPr id="22" name="Rectangular Callout 54">
            <a:extLst>
              <a:ext uri="{FF2B5EF4-FFF2-40B4-BE49-F238E27FC236}">
                <a16:creationId xmlns:a16="http://schemas.microsoft.com/office/drawing/2014/main" id="{1C1E38BE-4C50-4E74-B685-3A90DB071933}"/>
              </a:ext>
            </a:extLst>
          </p:cNvPr>
          <p:cNvSpPr/>
          <p:nvPr/>
        </p:nvSpPr>
        <p:spPr>
          <a:xfrm>
            <a:off x="5288579" y="3853715"/>
            <a:ext cx="685800" cy="685800"/>
          </a:xfrm>
          <a:prstGeom prst="wedgeRectCallout">
            <a:avLst/>
          </a:prstGeom>
          <a:solidFill>
            <a:schemeClr val="accent1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2800" dirty="0">
              <a:solidFill>
                <a:srgbClr val="1A5E8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3" name="TextBox 55">
            <a:extLst>
              <a:ext uri="{FF2B5EF4-FFF2-40B4-BE49-F238E27FC236}">
                <a16:creationId xmlns:a16="http://schemas.microsoft.com/office/drawing/2014/main" id="{08F6B382-91D4-471E-864B-75502F6A38D3}"/>
              </a:ext>
            </a:extLst>
          </p:cNvPr>
          <p:cNvSpPr txBox="1"/>
          <p:nvPr/>
        </p:nvSpPr>
        <p:spPr>
          <a:xfrm>
            <a:off x="6307754" y="4635132"/>
            <a:ext cx="1009650" cy="430887"/>
          </a:xfrm>
          <a:prstGeom prst="rect">
            <a:avLst/>
          </a:prstGeom>
          <a:noFill/>
        </p:spPr>
        <p:txBody>
          <a:bodyPr lIns="0" tIns="0" rIns="0" bIns="0" anchor="ctr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고영욱</a:t>
            </a:r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defTabSz="1031626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400" b="1" dirty="0">
                <a:solidFill>
                  <a:schemeClr val="accent2"/>
                </a:solidFill>
              </a:rPr>
              <a:t>팀원</a:t>
            </a:r>
            <a:endParaRPr lang="en-US" sz="1400" b="1" dirty="0">
              <a:solidFill>
                <a:schemeClr val="accent2"/>
              </a:solidFill>
              <a:latin typeface="+mn-lt"/>
              <a:cs typeface="+mn-cs"/>
            </a:endParaRPr>
          </a:p>
        </p:txBody>
      </p:sp>
      <p:sp>
        <p:nvSpPr>
          <p:cNvPr id="24" name="TextBox 56">
            <a:extLst>
              <a:ext uri="{FF2B5EF4-FFF2-40B4-BE49-F238E27FC236}">
                <a16:creationId xmlns:a16="http://schemas.microsoft.com/office/drawing/2014/main" id="{23A288C4-97B2-43B9-9C19-A95C5716C89F}"/>
              </a:ext>
            </a:extLst>
          </p:cNvPr>
          <p:cNvSpPr txBox="1"/>
          <p:nvPr/>
        </p:nvSpPr>
        <p:spPr>
          <a:xfrm>
            <a:off x="6307754" y="5099019"/>
            <a:ext cx="1595438" cy="52322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20000"/>
              </a:spcBef>
            </a:pPr>
            <a:r>
              <a:rPr lang="ko-KR" altLang="en-US" sz="1000" dirty="0">
                <a:solidFill>
                  <a:srgbClr val="929292"/>
                </a:solidFill>
                <a:ea typeface="굴림" charset="-127"/>
              </a:rPr>
              <a:t>문서 정리 및 </a:t>
            </a:r>
            <a:r>
              <a:rPr lang="ko-KR" altLang="en-US" sz="1000" dirty="0" smtClean="0">
                <a:solidFill>
                  <a:srgbClr val="929292"/>
                </a:solidFill>
                <a:ea typeface="굴림" charset="-127"/>
              </a:rPr>
              <a:t>발표</a:t>
            </a:r>
            <a:endParaRPr lang="en-US" altLang="ko-KR" sz="1000" dirty="0">
              <a:solidFill>
                <a:srgbClr val="929292"/>
              </a:solidFill>
              <a:ea typeface="굴림" charset="-127"/>
            </a:endParaRPr>
          </a:p>
          <a:p>
            <a:pPr>
              <a:spcBef>
                <a:spcPct val="20000"/>
              </a:spcBef>
            </a:pPr>
            <a:r>
              <a:rPr lang="ko-KR" altLang="en-US" sz="1000" dirty="0">
                <a:solidFill>
                  <a:srgbClr val="929292"/>
                </a:solidFill>
                <a:ea typeface="굴림" charset="-127"/>
              </a:rPr>
              <a:t>구현 보조</a:t>
            </a:r>
            <a:endParaRPr lang="en-US" altLang="ko-KR" sz="1000" dirty="0">
              <a:solidFill>
                <a:srgbClr val="929292"/>
              </a:solidFill>
              <a:ea typeface="굴림" charset="-127"/>
            </a:endParaRPr>
          </a:p>
          <a:p>
            <a:pPr>
              <a:spcBef>
                <a:spcPct val="20000"/>
              </a:spcBef>
            </a:pPr>
            <a:endParaRPr lang="en-US" altLang="ko-KR" sz="1000" dirty="0">
              <a:solidFill>
                <a:srgbClr val="929292"/>
              </a:solidFill>
              <a:ea typeface="굴림" charset="-127"/>
            </a:endParaRPr>
          </a:p>
        </p:txBody>
      </p:sp>
      <p:sp>
        <p:nvSpPr>
          <p:cNvPr id="25" name="Rectangular Callout 57">
            <a:extLst>
              <a:ext uri="{FF2B5EF4-FFF2-40B4-BE49-F238E27FC236}">
                <a16:creationId xmlns:a16="http://schemas.microsoft.com/office/drawing/2014/main" id="{07D15289-45BA-4342-84F7-B2D403B9A31B}"/>
              </a:ext>
            </a:extLst>
          </p:cNvPr>
          <p:cNvSpPr/>
          <p:nvPr/>
        </p:nvSpPr>
        <p:spPr>
          <a:xfrm>
            <a:off x="7318123" y="3793510"/>
            <a:ext cx="685800" cy="685800"/>
          </a:xfrm>
          <a:prstGeom prst="wedgeRectCallout">
            <a:avLst/>
          </a:prstGeom>
          <a:solidFill>
            <a:schemeClr val="accent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ko-KR" sz="2800" dirty="0">
              <a:solidFill>
                <a:srgbClr val="0B554B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2" name="Freeform 245">
            <a:extLst>
              <a:ext uri="{FF2B5EF4-FFF2-40B4-BE49-F238E27FC236}">
                <a16:creationId xmlns:a16="http://schemas.microsoft.com/office/drawing/2014/main" id="{8FE063CB-1440-4CF1-83E9-A98986319ADC}"/>
              </a:ext>
            </a:extLst>
          </p:cNvPr>
          <p:cNvSpPr>
            <a:spLocks/>
          </p:cNvSpPr>
          <p:nvPr/>
        </p:nvSpPr>
        <p:spPr bwMode="auto">
          <a:xfrm>
            <a:off x="5466379" y="4030721"/>
            <a:ext cx="330200" cy="331787"/>
          </a:xfrm>
          <a:custGeom>
            <a:avLst/>
            <a:gdLst>
              <a:gd name="T0" fmla="*/ 68 w 68"/>
              <a:gd name="T1" fmla="*/ 3 h 68"/>
              <a:gd name="T2" fmla="*/ 58 w 68"/>
              <a:gd name="T3" fmla="*/ 61 h 68"/>
              <a:gd name="T4" fmla="*/ 57 w 68"/>
              <a:gd name="T5" fmla="*/ 63 h 68"/>
              <a:gd name="T6" fmla="*/ 56 w 68"/>
              <a:gd name="T7" fmla="*/ 63 h 68"/>
              <a:gd name="T8" fmla="*/ 55 w 68"/>
              <a:gd name="T9" fmla="*/ 63 h 68"/>
              <a:gd name="T10" fmla="*/ 38 w 68"/>
              <a:gd name="T11" fmla="*/ 56 h 68"/>
              <a:gd name="T12" fmla="*/ 28 w 68"/>
              <a:gd name="T13" fmla="*/ 67 h 68"/>
              <a:gd name="T14" fmla="*/ 26 w 68"/>
              <a:gd name="T15" fmla="*/ 68 h 68"/>
              <a:gd name="T16" fmla="*/ 26 w 68"/>
              <a:gd name="T17" fmla="*/ 68 h 68"/>
              <a:gd name="T18" fmla="*/ 24 w 68"/>
              <a:gd name="T19" fmla="*/ 65 h 68"/>
              <a:gd name="T20" fmla="*/ 24 w 68"/>
              <a:gd name="T21" fmla="*/ 52 h 68"/>
              <a:gd name="T22" fmla="*/ 57 w 68"/>
              <a:gd name="T23" fmla="*/ 12 h 68"/>
              <a:gd name="T24" fmla="*/ 16 w 68"/>
              <a:gd name="T25" fmla="*/ 47 h 68"/>
              <a:gd name="T26" fmla="*/ 1 w 68"/>
              <a:gd name="T27" fmla="*/ 41 h 68"/>
              <a:gd name="T28" fmla="*/ 0 w 68"/>
              <a:gd name="T29" fmla="*/ 39 h 68"/>
              <a:gd name="T30" fmla="*/ 1 w 68"/>
              <a:gd name="T31" fmla="*/ 36 h 68"/>
              <a:gd name="T32" fmla="*/ 64 w 68"/>
              <a:gd name="T33" fmla="*/ 0 h 68"/>
              <a:gd name="T34" fmla="*/ 65 w 68"/>
              <a:gd name="T35" fmla="*/ 0 h 68"/>
              <a:gd name="T36" fmla="*/ 67 w 68"/>
              <a:gd name="T37" fmla="*/ 0 h 68"/>
              <a:gd name="T38" fmla="*/ 68 w 68"/>
              <a:gd name="T39" fmla="*/ 3 h 68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w 68"/>
              <a:gd name="T61" fmla="*/ 0 h 68"/>
              <a:gd name="T62" fmla="*/ 68 w 68"/>
              <a:gd name="T63" fmla="*/ 68 h 68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T60" t="T61" r="T62" b="T63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FontAwesome" pitchFamily="2" charset="0"/>
            </a:endParaRPr>
          </a:p>
        </p:txBody>
      </p:sp>
      <p:sp>
        <p:nvSpPr>
          <p:cNvPr id="33" name="Freeform 5">
            <a:extLst>
              <a:ext uri="{FF2B5EF4-FFF2-40B4-BE49-F238E27FC236}">
                <a16:creationId xmlns:a16="http://schemas.microsoft.com/office/drawing/2014/main" id="{C3C677C6-733F-42AD-923D-AF26AE8B143F}"/>
              </a:ext>
            </a:extLst>
          </p:cNvPr>
          <p:cNvSpPr>
            <a:spLocks noEditPoints="1"/>
          </p:cNvSpPr>
          <p:nvPr/>
        </p:nvSpPr>
        <p:spPr bwMode="auto">
          <a:xfrm>
            <a:off x="7449047" y="3951466"/>
            <a:ext cx="371475" cy="369887"/>
          </a:xfrm>
          <a:custGeom>
            <a:avLst/>
            <a:gdLst>
              <a:gd name="T0" fmla="*/ 0 w 384"/>
              <a:gd name="T1" fmla="*/ 192 h 384"/>
              <a:gd name="T2" fmla="*/ 255 w 384"/>
              <a:gd name="T3" fmla="*/ 135 h 384"/>
              <a:gd name="T4" fmla="*/ 277 w 384"/>
              <a:gd name="T5" fmla="*/ 122 h 384"/>
              <a:gd name="T6" fmla="*/ 303 w 384"/>
              <a:gd name="T7" fmla="*/ 116 h 384"/>
              <a:gd name="T8" fmla="*/ 296 w 384"/>
              <a:gd name="T9" fmla="*/ 105 h 384"/>
              <a:gd name="T10" fmla="*/ 278 w 384"/>
              <a:gd name="T11" fmla="*/ 89 h 384"/>
              <a:gd name="T12" fmla="*/ 265 w 384"/>
              <a:gd name="T13" fmla="*/ 90 h 384"/>
              <a:gd name="T14" fmla="*/ 256 w 384"/>
              <a:gd name="T15" fmla="*/ 82 h 384"/>
              <a:gd name="T16" fmla="*/ 231 w 384"/>
              <a:gd name="T17" fmla="*/ 73 h 384"/>
              <a:gd name="T18" fmla="*/ 234 w 384"/>
              <a:gd name="T19" fmla="*/ 98 h 384"/>
              <a:gd name="T20" fmla="*/ 224 w 384"/>
              <a:gd name="T21" fmla="*/ 118 h 384"/>
              <a:gd name="T22" fmla="*/ 205 w 384"/>
              <a:gd name="T23" fmla="*/ 103 h 384"/>
              <a:gd name="T24" fmla="*/ 175 w 384"/>
              <a:gd name="T25" fmla="*/ 89 h 384"/>
              <a:gd name="T26" fmla="*/ 183 w 384"/>
              <a:gd name="T27" fmla="*/ 68 h 384"/>
              <a:gd name="T28" fmla="*/ 212 w 384"/>
              <a:gd name="T29" fmla="*/ 58 h 384"/>
              <a:gd name="T30" fmla="*/ 207 w 384"/>
              <a:gd name="T31" fmla="*/ 47 h 384"/>
              <a:gd name="T32" fmla="*/ 188 w 384"/>
              <a:gd name="T33" fmla="*/ 50 h 384"/>
              <a:gd name="T34" fmla="*/ 168 w 384"/>
              <a:gd name="T35" fmla="*/ 37 h 384"/>
              <a:gd name="T36" fmla="*/ 171 w 384"/>
              <a:gd name="T37" fmla="*/ 52 h 384"/>
              <a:gd name="T38" fmla="*/ 157 w 384"/>
              <a:gd name="T39" fmla="*/ 52 h 384"/>
              <a:gd name="T40" fmla="*/ 141 w 384"/>
              <a:gd name="T41" fmla="*/ 40 h 384"/>
              <a:gd name="T42" fmla="*/ 126 w 384"/>
              <a:gd name="T43" fmla="*/ 47 h 384"/>
              <a:gd name="T44" fmla="*/ 143 w 384"/>
              <a:gd name="T45" fmla="*/ 51 h 384"/>
              <a:gd name="T46" fmla="*/ 131 w 384"/>
              <a:gd name="T47" fmla="*/ 58 h 384"/>
              <a:gd name="T48" fmla="*/ 56 w 384"/>
              <a:gd name="T49" fmla="*/ 107 h 384"/>
              <a:gd name="T50" fmla="*/ 65 w 384"/>
              <a:gd name="T51" fmla="*/ 118 h 384"/>
              <a:gd name="T52" fmla="*/ 79 w 384"/>
              <a:gd name="T53" fmla="*/ 135 h 384"/>
              <a:gd name="T54" fmla="*/ 74 w 384"/>
              <a:gd name="T55" fmla="*/ 158 h 384"/>
              <a:gd name="T56" fmla="*/ 88 w 384"/>
              <a:gd name="T57" fmla="*/ 185 h 384"/>
              <a:gd name="T58" fmla="*/ 108 w 384"/>
              <a:gd name="T59" fmla="*/ 214 h 384"/>
              <a:gd name="T60" fmla="*/ 118 w 384"/>
              <a:gd name="T61" fmla="*/ 227 h 384"/>
              <a:gd name="T62" fmla="*/ 105 w 384"/>
              <a:gd name="T63" fmla="*/ 197 h 384"/>
              <a:gd name="T64" fmla="*/ 125 w 384"/>
              <a:gd name="T65" fmla="*/ 225 h 384"/>
              <a:gd name="T66" fmla="*/ 150 w 384"/>
              <a:gd name="T67" fmla="*/ 255 h 384"/>
              <a:gd name="T68" fmla="*/ 184 w 384"/>
              <a:gd name="T69" fmla="*/ 269 h 384"/>
              <a:gd name="T70" fmla="*/ 213 w 384"/>
              <a:gd name="T71" fmla="*/ 290 h 384"/>
              <a:gd name="T72" fmla="*/ 224 w 384"/>
              <a:gd name="T73" fmla="*/ 288 h 384"/>
              <a:gd name="T74" fmla="*/ 212 w 384"/>
              <a:gd name="T75" fmla="*/ 268 h 384"/>
              <a:gd name="T76" fmla="*/ 197 w 384"/>
              <a:gd name="T77" fmla="*/ 262 h 384"/>
              <a:gd name="T78" fmla="*/ 194 w 384"/>
              <a:gd name="T79" fmla="*/ 239 h 384"/>
              <a:gd name="T80" fmla="*/ 171 w 384"/>
              <a:gd name="T81" fmla="*/ 250 h 384"/>
              <a:gd name="T82" fmla="*/ 168 w 384"/>
              <a:gd name="T83" fmla="*/ 210 h 384"/>
              <a:gd name="T84" fmla="*/ 184 w 384"/>
              <a:gd name="T85" fmla="*/ 206 h 384"/>
              <a:gd name="T86" fmla="*/ 196 w 384"/>
              <a:gd name="T87" fmla="*/ 202 h 384"/>
              <a:gd name="T88" fmla="*/ 214 w 384"/>
              <a:gd name="T89" fmla="*/ 211 h 384"/>
              <a:gd name="T90" fmla="*/ 221 w 384"/>
              <a:gd name="T91" fmla="*/ 205 h 384"/>
              <a:gd name="T92" fmla="*/ 234 w 384"/>
              <a:gd name="T93" fmla="*/ 179 h 384"/>
              <a:gd name="T94" fmla="*/ 233 w 384"/>
              <a:gd name="T95" fmla="*/ 171 h 384"/>
              <a:gd name="T96" fmla="*/ 252 w 384"/>
              <a:gd name="T97" fmla="*/ 157 h 384"/>
              <a:gd name="T98" fmla="*/ 266 w 384"/>
              <a:gd name="T99" fmla="*/ 143 h 384"/>
              <a:gd name="T100" fmla="*/ 273 w 384"/>
              <a:gd name="T101" fmla="*/ 131 h 384"/>
              <a:gd name="T102" fmla="*/ 255 w 384"/>
              <a:gd name="T103" fmla="*/ 135 h 384"/>
              <a:gd name="T104" fmla="*/ 295 w 384"/>
              <a:gd name="T105" fmla="*/ 298 h 384"/>
              <a:gd name="T106" fmla="*/ 272 w 384"/>
              <a:gd name="T107" fmla="*/ 288 h 384"/>
              <a:gd name="T108" fmla="*/ 251 w 384"/>
              <a:gd name="T109" fmla="*/ 288 h 384"/>
              <a:gd name="T110" fmla="*/ 236 w 384"/>
              <a:gd name="T111" fmla="*/ 286 h 384"/>
              <a:gd name="T112" fmla="*/ 230 w 384"/>
              <a:gd name="T113" fmla="*/ 307 h 384"/>
              <a:gd name="T114" fmla="*/ 223 w 384"/>
              <a:gd name="T115" fmla="*/ 335 h 384"/>
              <a:gd name="T116" fmla="*/ 308 w 384"/>
              <a:gd name="T117" fmla="*/ 302 h 384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384"/>
              <a:gd name="T178" fmla="*/ 0 h 384"/>
              <a:gd name="T179" fmla="*/ 384 w 384"/>
              <a:gd name="T180" fmla="*/ 384 h 384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384" h="384">
                <a:moveTo>
                  <a:pt x="384" y="192"/>
                </a:moveTo>
                <a:cubicBezTo>
                  <a:pt x="384" y="298"/>
                  <a:pt x="298" y="384"/>
                  <a:pt x="192" y="384"/>
                </a:cubicBezTo>
                <a:cubicBezTo>
                  <a:pt x="86" y="384"/>
                  <a:pt x="0" y="298"/>
                  <a:pt x="0" y="192"/>
                </a:cubicBezTo>
                <a:cubicBezTo>
                  <a:pt x="0" y="86"/>
                  <a:pt x="86" y="0"/>
                  <a:pt x="192" y="0"/>
                </a:cubicBezTo>
                <a:cubicBezTo>
                  <a:pt x="298" y="0"/>
                  <a:pt x="384" y="86"/>
                  <a:pt x="384" y="192"/>
                </a:cubicBezTo>
                <a:close/>
                <a:moveTo>
                  <a:pt x="255" y="135"/>
                </a:moveTo>
                <a:cubicBezTo>
                  <a:pt x="256" y="135"/>
                  <a:pt x="257" y="130"/>
                  <a:pt x="258" y="129"/>
                </a:cubicBezTo>
                <a:cubicBezTo>
                  <a:pt x="260" y="127"/>
                  <a:pt x="262" y="126"/>
                  <a:pt x="264" y="125"/>
                </a:cubicBezTo>
                <a:cubicBezTo>
                  <a:pt x="268" y="124"/>
                  <a:pt x="272" y="123"/>
                  <a:pt x="277" y="122"/>
                </a:cubicBezTo>
                <a:cubicBezTo>
                  <a:pt x="281" y="121"/>
                  <a:pt x="286" y="121"/>
                  <a:pt x="289" y="125"/>
                </a:cubicBezTo>
                <a:cubicBezTo>
                  <a:pt x="289" y="124"/>
                  <a:pt x="295" y="119"/>
                  <a:pt x="295" y="119"/>
                </a:cubicBezTo>
                <a:cubicBezTo>
                  <a:pt x="298" y="118"/>
                  <a:pt x="301" y="118"/>
                  <a:pt x="303" y="116"/>
                </a:cubicBezTo>
                <a:cubicBezTo>
                  <a:pt x="303" y="115"/>
                  <a:pt x="303" y="110"/>
                  <a:pt x="303" y="110"/>
                </a:cubicBezTo>
                <a:cubicBezTo>
                  <a:pt x="299" y="111"/>
                  <a:pt x="298" y="107"/>
                  <a:pt x="297" y="103"/>
                </a:cubicBezTo>
                <a:cubicBezTo>
                  <a:pt x="297" y="104"/>
                  <a:pt x="297" y="104"/>
                  <a:pt x="296" y="105"/>
                </a:cubicBezTo>
                <a:cubicBezTo>
                  <a:pt x="296" y="102"/>
                  <a:pt x="291" y="104"/>
                  <a:pt x="290" y="104"/>
                </a:cubicBezTo>
                <a:cubicBezTo>
                  <a:pt x="284" y="102"/>
                  <a:pt x="285" y="98"/>
                  <a:pt x="283" y="94"/>
                </a:cubicBezTo>
                <a:cubicBezTo>
                  <a:pt x="282" y="92"/>
                  <a:pt x="279" y="91"/>
                  <a:pt x="278" y="89"/>
                </a:cubicBezTo>
                <a:cubicBezTo>
                  <a:pt x="277" y="87"/>
                  <a:pt x="277" y="84"/>
                  <a:pt x="274" y="84"/>
                </a:cubicBezTo>
                <a:cubicBezTo>
                  <a:pt x="273" y="84"/>
                  <a:pt x="270" y="89"/>
                  <a:pt x="270" y="89"/>
                </a:cubicBezTo>
                <a:cubicBezTo>
                  <a:pt x="267" y="88"/>
                  <a:pt x="266" y="89"/>
                  <a:pt x="265" y="90"/>
                </a:cubicBezTo>
                <a:cubicBezTo>
                  <a:pt x="263" y="91"/>
                  <a:pt x="262" y="91"/>
                  <a:pt x="260" y="92"/>
                </a:cubicBezTo>
                <a:cubicBezTo>
                  <a:pt x="265" y="90"/>
                  <a:pt x="258" y="88"/>
                  <a:pt x="256" y="88"/>
                </a:cubicBezTo>
                <a:cubicBezTo>
                  <a:pt x="260" y="87"/>
                  <a:pt x="258" y="83"/>
                  <a:pt x="256" y="82"/>
                </a:cubicBezTo>
                <a:cubicBezTo>
                  <a:pt x="256" y="82"/>
                  <a:pt x="257" y="82"/>
                  <a:pt x="257" y="82"/>
                </a:cubicBezTo>
                <a:cubicBezTo>
                  <a:pt x="257" y="79"/>
                  <a:pt x="250" y="77"/>
                  <a:pt x="247" y="76"/>
                </a:cubicBezTo>
                <a:cubicBezTo>
                  <a:pt x="245" y="74"/>
                  <a:pt x="233" y="72"/>
                  <a:pt x="231" y="73"/>
                </a:cubicBezTo>
                <a:cubicBezTo>
                  <a:pt x="228" y="75"/>
                  <a:pt x="231" y="80"/>
                  <a:pt x="231" y="83"/>
                </a:cubicBezTo>
                <a:cubicBezTo>
                  <a:pt x="232" y="86"/>
                  <a:pt x="228" y="86"/>
                  <a:pt x="228" y="89"/>
                </a:cubicBezTo>
                <a:cubicBezTo>
                  <a:pt x="228" y="93"/>
                  <a:pt x="236" y="92"/>
                  <a:pt x="234" y="98"/>
                </a:cubicBezTo>
                <a:cubicBezTo>
                  <a:pt x="233" y="102"/>
                  <a:pt x="228" y="102"/>
                  <a:pt x="226" y="105"/>
                </a:cubicBezTo>
                <a:cubicBezTo>
                  <a:pt x="224" y="108"/>
                  <a:pt x="227" y="112"/>
                  <a:pt x="229" y="114"/>
                </a:cubicBezTo>
                <a:cubicBezTo>
                  <a:pt x="231" y="115"/>
                  <a:pt x="225" y="118"/>
                  <a:pt x="224" y="118"/>
                </a:cubicBezTo>
                <a:cubicBezTo>
                  <a:pt x="220" y="120"/>
                  <a:pt x="217" y="114"/>
                  <a:pt x="216" y="110"/>
                </a:cubicBezTo>
                <a:cubicBezTo>
                  <a:pt x="215" y="108"/>
                  <a:pt x="215" y="104"/>
                  <a:pt x="212" y="103"/>
                </a:cubicBezTo>
                <a:cubicBezTo>
                  <a:pt x="210" y="102"/>
                  <a:pt x="206" y="102"/>
                  <a:pt x="205" y="103"/>
                </a:cubicBezTo>
                <a:cubicBezTo>
                  <a:pt x="203" y="99"/>
                  <a:pt x="198" y="98"/>
                  <a:pt x="194" y="97"/>
                </a:cubicBezTo>
                <a:cubicBezTo>
                  <a:pt x="189" y="95"/>
                  <a:pt x="185" y="95"/>
                  <a:pt x="180" y="96"/>
                </a:cubicBezTo>
                <a:cubicBezTo>
                  <a:pt x="181" y="95"/>
                  <a:pt x="179" y="88"/>
                  <a:pt x="175" y="89"/>
                </a:cubicBezTo>
                <a:cubicBezTo>
                  <a:pt x="176" y="86"/>
                  <a:pt x="176" y="84"/>
                  <a:pt x="176" y="81"/>
                </a:cubicBezTo>
                <a:cubicBezTo>
                  <a:pt x="177" y="79"/>
                  <a:pt x="178" y="77"/>
                  <a:pt x="179" y="75"/>
                </a:cubicBezTo>
                <a:cubicBezTo>
                  <a:pt x="180" y="74"/>
                  <a:pt x="185" y="69"/>
                  <a:pt x="183" y="68"/>
                </a:cubicBezTo>
                <a:cubicBezTo>
                  <a:pt x="188" y="69"/>
                  <a:pt x="193" y="69"/>
                  <a:pt x="196" y="66"/>
                </a:cubicBezTo>
                <a:cubicBezTo>
                  <a:pt x="198" y="63"/>
                  <a:pt x="199" y="60"/>
                  <a:pt x="202" y="57"/>
                </a:cubicBezTo>
                <a:cubicBezTo>
                  <a:pt x="205" y="53"/>
                  <a:pt x="209" y="58"/>
                  <a:pt x="212" y="58"/>
                </a:cubicBezTo>
                <a:cubicBezTo>
                  <a:pt x="217" y="59"/>
                  <a:pt x="217" y="53"/>
                  <a:pt x="214" y="51"/>
                </a:cubicBezTo>
                <a:cubicBezTo>
                  <a:pt x="218" y="51"/>
                  <a:pt x="215" y="45"/>
                  <a:pt x="213" y="44"/>
                </a:cubicBezTo>
                <a:cubicBezTo>
                  <a:pt x="211" y="43"/>
                  <a:pt x="202" y="46"/>
                  <a:pt x="207" y="47"/>
                </a:cubicBezTo>
                <a:cubicBezTo>
                  <a:pt x="206" y="47"/>
                  <a:pt x="200" y="59"/>
                  <a:pt x="196" y="53"/>
                </a:cubicBezTo>
                <a:cubicBezTo>
                  <a:pt x="195" y="52"/>
                  <a:pt x="195" y="47"/>
                  <a:pt x="193" y="46"/>
                </a:cubicBezTo>
                <a:cubicBezTo>
                  <a:pt x="190" y="46"/>
                  <a:pt x="189" y="49"/>
                  <a:pt x="188" y="50"/>
                </a:cubicBezTo>
                <a:cubicBezTo>
                  <a:pt x="190" y="47"/>
                  <a:pt x="181" y="45"/>
                  <a:pt x="180" y="44"/>
                </a:cubicBezTo>
                <a:cubicBezTo>
                  <a:pt x="183" y="42"/>
                  <a:pt x="180" y="39"/>
                  <a:pt x="178" y="38"/>
                </a:cubicBezTo>
                <a:cubicBezTo>
                  <a:pt x="176" y="36"/>
                  <a:pt x="169" y="35"/>
                  <a:pt x="168" y="37"/>
                </a:cubicBezTo>
                <a:cubicBezTo>
                  <a:pt x="163" y="43"/>
                  <a:pt x="173" y="44"/>
                  <a:pt x="175" y="45"/>
                </a:cubicBezTo>
                <a:cubicBezTo>
                  <a:pt x="176" y="46"/>
                  <a:pt x="179" y="48"/>
                  <a:pt x="177" y="49"/>
                </a:cubicBezTo>
                <a:cubicBezTo>
                  <a:pt x="176" y="50"/>
                  <a:pt x="171" y="51"/>
                  <a:pt x="171" y="52"/>
                </a:cubicBezTo>
                <a:cubicBezTo>
                  <a:pt x="169" y="54"/>
                  <a:pt x="172" y="57"/>
                  <a:pt x="170" y="59"/>
                </a:cubicBezTo>
                <a:cubicBezTo>
                  <a:pt x="168" y="57"/>
                  <a:pt x="168" y="53"/>
                  <a:pt x="166" y="50"/>
                </a:cubicBezTo>
                <a:cubicBezTo>
                  <a:pt x="168" y="53"/>
                  <a:pt x="157" y="52"/>
                  <a:pt x="157" y="52"/>
                </a:cubicBezTo>
                <a:cubicBezTo>
                  <a:pt x="154" y="52"/>
                  <a:pt x="148" y="54"/>
                  <a:pt x="145" y="50"/>
                </a:cubicBezTo>
                <a:cubicBezTo>
                  <a:pt x="144" y="49"/>
                  <a:pt x="144" y="44"/>
                  <a:pt x="146" y="45"/>
                </a:cubicBezTo>
                <a:cubicBezTo>
                  <a:pt x="144" y="43"/>
                  <a:pt x="142" y="41"/>
                  <a:pt x="141" y="40"/>
                </a:cubicBezTo>
                <a:cubicBezTo>
                  <a:pt x="132" y="43"/>
                  <a:pt x="125" y="47"/>
                  <a:pt x="117" y="51"/>
                </a:cubicBezTo>
                <a:cubicBezTo>
                  <a:pt x="118" y="51"/>
                  <a:pt x="119" y="51"/>
                  <a:pt x="120" y="50"/>
                </a:cubicBezTo>
                <a:cubicBezTo>
                  <a:pt x="122" y="50"/>
                  <a:pt x="124" y="48"/>
                  <a:pt x="126" y="47"/>
                </a:cubicBezTo>
                <a:cubicBezTo>
                  <a:pt x="128" y="46"/>
                  <a:pt x="134" y="43"/>
                  <a:pt x="136" y="46"/>
                </a:cubicBezTo>
                <a:cubicBezTo>
                  <a:pt x="137" y="45"/>
                  <a:pt x="137" y="45"/>
                  <a:pt x="138" y="44"/>
                </a:cubicBezTo>
                <a:cubicBezTo>
                  <a:pt x="139" y="46"/>
                  <a:pt x="141" y="48"/>
                  <a:pt x="143" y="51"/>
                </a:cubicBezTo>
                <a:cubicBezTo>
                  <a:pt x="141" y="50"/>
                  <a:pt x="137" y="50"/>
                  <a:pt x="135" y="50"/>
                </a:cubicBezTo>
                <a:cubicBezTo>
                  <a:pt x="133" y="51"/>
                  <a:pt x="130" y="51"/>
                  <a:pt x="130" y="53"/>
                </a:cubicBezTo>
                <a:cubicBezTo>
                  <a:pt x="130" y="55"/>
                  <a:pt x="131" y="57"/>
                  <a:pt x="131" y="58"/>
                </a:cubicBezTo>
                <a:cubicBezTo>
                  <a:pt x="128" y="56"/>
                  <a:pt x="125" y="52"/>
                  <a:pt x="121" y="51"/>
                </a:cubicBezTo>
                <a:cubicBezTo>
                  <a:pt x="119" y="51"/>
                  <a:pt x="117" y="51"/>
                  <a:pt x="115" y="52"/>
                </a:cubicBezTo>
                <a:cubicBezTo>
                  <a:pt x="91" y="65"/>
                  <a:pt x="71" y="84"/>
                  <a:pt x="56" y="107"/>
                </a:cubicBezTo>
                <a:cubicBezTo>
                  <a:pt x="57" y="108"/>
                  <a:pt x="58" y="109"/>
                  <a:pt x="59" y="109"/>
                </a:cubicBezTo>
                <a:cubicBezTo>
                  <a:pt x="62" y="110"/>
                  <a:pt x="59" y="117"/>
                  <a:pt x="64" y="113"/>
                </a:cubicBezTo>
                <a:cubicBezTo>
                  <a:pt x="66" y="115"/>
                  <a:pt x="66" y="116"/>
                  <a:pt x="65" y="118"/>
                </a:cubicBezTo>
                <a:cubicBezTo>
                  <a:pt x="65" y="118"/>
                  <a:pt x="75" y="124"/>
                  <a:pt x="76" y="125"/>
                </a:cubicBezTo>
                <a:cubicBezTo>
                  <a:pt x="78" y="126"/>
                  <a:pt x="80" y="128"/>
                  <a:pt x="81" y="130"/>
                </a:cubicBezTo>
                <a:cubicBezTo>
                  <a:pt x="82" y="132"/>
                  <a:pt x="80" y="134"/>
                  <a:pt x="79" y="135"/>
                </a:cubicBezTo>
                <a:cubicBezTo>
                  <a:pt x="78" y="134"/>
                  <a:pt x="75" y="130"/>
                  <a:pt x="74" y="131"/>
                </a:cubicBezTo>
                <a:cubicBezTo>
                  <a:pt x="73" y="133"/>
                  <a:pt x="74" y="139"/>
                  <a:pt x="77" y="139"/>
                </a:cubicBezTo>
                <a:cubicBezTo>
                  <a:pt x="73" y="139"/>
                  <a:pt x="75" y="155"/>
                  <a:pt x="74" y="158"/>
                </a:cubicBezTo>
                <a:cubicBezTo>
                  <a:pt x="74" y="158"/>
                  <a:pt x="74" y="158"/>
                  <a:pt x="74" y="158"/>
                </a:cubicBezTo>
                <a:cubicBezTo>
                  <a:pt x="73" y="161"/>
                  <a:pt x="76" y="173"/>
                  <a:pt x="81" y="172"/>
                </a:cubicBezTo>
                <a:cubicBezTo>
                  <a:pt x="78" y="172"/>
                  <a:pt x="87" y="184"/>
                  <a:pt x="88" y="185"/>
                </a:cubicBezTo>
                <a:cubicBezTo>
                  <a:pt x="91" y="187"/>
                  <a:pt x="95" y="188"/>
                  <a:pt x="97" y="192"/>
                </a:cubicBezTo>
                <a:cubicBezTo>
                  <a:pt x="100" y="195"/>
                  <a:pt x="100" y="201"/>
                  <a:pt x="103" y="203"/>
                </a:cubicBezTo>
                <a:cubicBezTo>
                  <a:pt x="102" y="206"/>
                  <a:pt x="108" y="210"/>
                  <a:pt x="108" y="214"/>
                </a:cubicBezTo>
                <a:cubicBezTo>
                  <a:pt x="108" y="214"/>
                  <a:pt x="107" y="214"/>
                  <a:pt x="107" y="215"/>
                </a:cubicBezTo>
                <a:cubicBezTo>
                  <a:pt x="108" y="218"/>
                  <a:pt x="113" y="218"/>
                  <a:pt x="115" y="221"/>
                </a:cubicBezTo>
                <a:cubicBezTo>
                  <a:pt x="116" y="223"/>
                  <a:pt x="115" y="228"/>
                  <a:pt x="118" y="227"/>
                </a:cubicBezTo>
                <a:cubicBezTo>
                  <a:pt x="118" y="222"/>
                  <a:pt x="115" y="216"/>
                  <a:pt x="112" y="212"/>
                </a:cubicBezTo>
                <a:cubicBezTo>
                  <a:pt x="110" y="209"/>
                  <a:pt x="109" y="207"/>
                  <a:pt x="108" y="204"/>
                </a:cubicBezTo>
                <a:cubicBezTo>
                  <a:pt x="106" y="202"/>
                  <a:pt x="106" y="199"/>
                  <a:pt x="105" y="197"/>
                </a:cubicBezTo>
                <a:cubicBezTo>
                  <a:pt x="106" y="197"/>
                  <a:pt x="112" y="199"/>
                  <a:pt x="111" y="200"/>
                </a:cubicBezTo>
                <a:cubicBezTo>
                  <a:pt x="109" y="205"/>
                  <a:pt x="119" y="214"/>
                  <a:pt x="122" y="217"/>
                </a:cubicBezTo>
                <a:cubicBezTo>
                  <a:pt x="123" y="218"/>
                  <a:pt x="128" y="225"/>
                  <a:pt x="125" y="225"/>
                </a:cubicBezTo>
                <a:cubicBezTo>
                  <a:pt x="129" y="225"/>
                  <a:pt x="133" y="230"/>
                  <a:pt x="135" y="233"/>
                </a:cubicBezTo>
                <a:cubicBezTo>
                  <a:pt x="137" y="236"/>
                  <a:pt x="136" y="241"/>
                  <a:pt x="138" y="245"/>
                </a:cubicBezTo>
                <a:cubicBezTo>
                  <a:pt x="139" y="250"/>
                  <a:pt x="146" y="252"/>
                  <a:pt x="150" y="255"/>
                </a:cubicBezTo>
                <a:cubicBezTo>
                  <a:pt x="154" y="256"/>
                  <a:pt x="157" y="259"/>
                  <a:pt x="160" y="260"/>
                </a:cubicBezTo>
                <a:cubicBezTo>
                  <a:pt x="166" y="262"/>
                  <a:pt x="167" y="260"/>
                  <a:pt x="171" y="260"/>
                </a:cubicBezTo>
                <a:cubicBezTo>
                  <a:pt x="178" y="259"/>
                  <a:pt x="179" y="266"/>
                  <a:pt x="184" y="269"/>
                </a:cubicBezTo>
                <a:cubicBezTo>
                  <a:pt x="187" y="270"/>
                  <a:pt x="194" y="273"/>
                  <a:pt x="198" y="271"/>
                </a:cubicBezTo>
                <a:cubicBezTo>
                  <a:pt x="196" y="272"/>
                  <a:pt x="203" y="282"/>
                  <a:pt x="204" y="283"/>
                </a:cubicBezTo>
                <a:cubicBezTo>
                  <a:pt x="206" y="286"/>
                  <a:pt x="210" y="287"/>
                  <a:pt x="213" y="290"/>
                </a:cubicBezTo>
                <a:cubicBezTo>
                  <a:pt x="213" y="290"/>
                  <a:pt x="214" y="289"/>
                  <a:pt x="214" y="288"/>
                </a:cubicBezTo>
                <a:cubicBezTo>
                  <a:pt x="213" y="291"/>
                  <a:pt x="218" y="296"/>
                  <a:pt x="221" y="296"/>
                </a:cubicBezTo>
                <a:cubicBezTo>
                  <a:pt x="223" y="295"/>
                  <a:pt x="224" y="290"/>
                  <a:pt x="224" y="288"/>
                </a:cubicBezTo>
                <a:cubicBezTo>
                  <a:pt x="219" y="290"/>
                  <a:pt x="215" y="288"/>
                  <a:pt x="212" y="283"/>
                </a:cubicBezTo>
                <a:cubicBezTo>
                  <a:pt x="211" y="282"/>
                  <a:pt x="207" y="275"/>
                  <a:pt x="211" y="275"/>
                </a:cubicBezTo>
                <a:cubicBezTo>
                  <a:pt x="216" y="275"/>
                  <a:pt x="212" y="271"/>
                  <a:pt x="212" y="268"/>
                </a:cubicBezTo>
                <a:cubicBezTo>
                  <a:pt x="211" y="264"/>
                  <a:pt x="208" y="262"/>
                  <a:pt x="206" y="259"/>
                </a:cubicBezTo>
                <a:cubicBezTo>
                  <a:pt x="205" y="262"/>
                  <a:pt x="200" y="261"/>
                  <a:pt x="198" y="259"/>
                </a:cubicBezTo>
                <a:cubicBezTo>
                  <a:pt x="198" y="259"/>
                  <a:pt x="197" y="261"/>
                  <a:pt x="197" y="262"/>
                </a:cubicBezTo>
                <a:cubicBezTo>
                  <a:pt x="196" y="262"/>
                  <a:pt x="195" y="262"/>
                  <a:pt x="194" y="261"/>
                </a:cubicBezTo>
                <a:cubicBezTo>
                  <a:pt x="194" y="258"/>
                  <a:pt x="194" y="255"/>
                  <a:pt x="195" y="251"/>
                </a:cubicBezTo>
                <a:cubicBezTo>
                  <a:pt x="196" y="247"/>
                  <a:pt x="205" y="238"/>
                  <a:pt x="194" y="239"/>
                </a:cubicBezTo>
                <a:cubicBezTo>
                  <a:pt x="190" y="239"/>
                  <a:pt x="188" y="240"/>
                  <a:pt x="187" y="244"/>
                </a:cubicBezTo>
                <a:cubicBezTo>
                  <a:pt x="186" y="247"/>
                  <a:pt x="186" y="249"/>
                  <a:pt x="183" y="251"/>
                </a:cubicBezTo>
                <a:cubicBezTo>
                  <a:pt x="181" y="252"/>
                  <a:pt x="173" y="251"/>
                  <a:pt x="171" y="250"/>
                </a:cubicBezTo>
                <a:cubicBezTo>
                  <a:pt x="166" y="247"/>
                  <a:pt x="163" y="239"/>
                  <a:pt x="163" y="234"/>
                </a:cubicBezTo>
                <a:cubicBezTo>
                  <a:pt x="163" y="227"/>
                  <a:pt x="166" y="221"/>
                  <a:pt x="163" y="215"/>
                </a:cubicBezTo>
                <a:cubicBezTo>
                  <a:pt x="164" y="213"/>
                  <a:pt x="166" y="211"/>
                  <a:pt x="168" y="210"/>
                </a:cubicBezTo>
                <a:cubicBezTo>
                  <a:pt x="169" y="209"/>
                  <a:pt x="171" y="210"/>
                  <a:pt x="172" y="207"/>
                </a:cubicBezTo>
                <a:cubicBezTo>
                  <a:pt x="171" y="207"/>
                  <a:pt x="170" y="206"/>
                  <a:pt x="170" y="206"/>
                </a:cubicBezTo>
                <a:cubicBezTo>
                  <a:pt x="173" y="208"/>
                  <a:pt x="180" y="203"/>
                  <a:pt x="184" y="206"/>
                </a:cubicBezTo>
                <a:cubicBezTo>
                  <a:pt x="186" y="207"/>
                  <a:pt x="188" y="208"/>
                  <a:pt x="189" y="205"/>
                </a:cubicBezTo>
                <a:cubicBezTo>
                  <a:pt x="189" y="205"/>
                  <a:pt x="187" y="202"/>
                  <a:pt x="188" y="200"/>
                </a:cubicBezTo>
                <a:cubicBezTo>
                  <a:pt x="189" y="204"/>
                  <a:pt x="192" y="205"/>
                  <a:pt x="196" y="202"/>
                </a:cubicBezTo>
                <a:cubicBezTo>
                  <a:pt x="197" y="203"/>
                  <a:pt x="201" y="203"/>
                  <a:pt x="204" y="204"/>
                </a:cubicBezTo>
                <a:cubicBezTo>
                  <a:pt x="207" y="206"/>
                  <a:pt x="207" y="209"/>
                  <a:pt x="211" y="205"/>
                </a:cubicBezTo>
                <a:cubicBezTo>
                  <a:pt x="213" y="208"/>
                  <a:pt x="213" y="208"/>
                  <a:pt x="214" y="211"/>
                </a:cubicBezTo>
                <a:cubicBezTo>
                  <a:pt x="214" y="214"/>
                  <a:pt x="216" y="221"/>
                  <a:pt x="218" y="222"/>
                </a:cubicBezTo>
                <a:cubicBezTo>
                  <a:pt x="224" y="225"/>
                  <a:pt x="222" y="217"/>
                  <a:pt x="222" y="214"/>
                </a:cubicBezTo>
                <a:cubicBezTo>
                  <a:pt x="222" y="213"/>
                  <a:pt x="222" y="205"/>
                  <a:pt x="221" y="205"/>
                </a:cubicBezTo>
                <a:cubicBezTo>
                  <a:pt x="213" y="203"/>
                  <a:pt x="216" y="197"/>
                  <a:pt x="221" y="193"/>
                </a:cubicBezTo>
                <a:cubicBezTo>
                  <a:pt x="222" y="192"/>
                  <a:pt x="227" y="190"/>
                  <a:pt x="230" y="188"/>
                </a:cubicBezTo>
                <a:cubicBezTo>
                  <a:pt x="232" y="186"/>
                  <a:pt x="235" y="183"/>
                  <a:pt x="234" y="179"/>
                </a:cubicBezTo>
                <a:cubicBezTo>
                  <a:pt x="235" y="179"/>
                  <a:pt x="236" y="178"/>
                  <a:pt x="236" y="177"/>
                </a:cubicBezTo>
                <a:cubicBezTo>
                  <a:pt x="236" y="177"/>
                  <a:pt x="233" y="174"/>
                  <a:pt x="232" y="175"/>
                </a:cubicBezTo>
                <a:cubicBezTo>
                  <a:pt x="234" y="174"/>
                  <a:pt x="234" y="172"/>
                  <a:pt x="233" y="171"/>
                </a:cubicBezTo>
                <a:cubicBezTo>
                  <a:pt x="235" y="169"/>
                  <a:pt x="234" y="166"/>
                  <a:pt x="236" y="165"/>
                </a:cubicBezTo>
                <a:cubicBezTo>
                  <a:pt x="239" y="169"/>
                  <a:pt x="245" y="165"/>
                  <a:pt x="242" y="162"/>
                </a:cubicBezTo>
                <a:cubicBezTo>
                  <a:pt x="244" y="158"/>
                  <a:pt x="250" y="160"/>
                  <a:pt x="252" y="157"/>
                </a:cubicBezTo>
                <a:cubicBezTo>
                  <a:pt x="255" y="158"/>
                  <a:pt x="253" y="153"/>
                  <a:pt x="255" y="150"/>
                </a:cubicBezTo>
                <a:cubicBezTo>
                  <a:pt x="256" y="148"/>
                  <a:pt x="259" y="148"/>
                  <a:pt x="262" y="147"/>
                </a:cubicBezTo>
                <a:cubicBezTo>
                  <a:pt x="262" y="147"/>
                  <a:pt x="268" y="143"/>
                  <a:pt x="266" y="143"/>
                </a:cubicBezTo>
                <a:cubicBezTo>
                  <a:pt x="270" y="144"/>
                  <a:pt x="279" y="139"/>
                  <a:pt x="272" y="135"/>
                </a:cubicBezTo>
                <a:cubicBezTo>
                  <a:pt x="273" y="133"/>
                  <a:pt x="270" y="132"/>
                  <a:pt x="268" y="132"/>
                </a:cubicBezTo>
                <a:cubicBezTo>
                  <a:pt x="269" y="131"/>
                  <a:pt x="272" y="132"/>
                  <a:pt x="273" y="131"/>
                </a:cubicBezTo>
                <a:cubicBezTo>
                  <a:pt x="276" y="129"/>
                  <a:pt x="274" y="128"/>
                  <a:pt x="271" y="127"/>
                </a:cubicBezTo>
                <a:cubicBezTo>
                  <a:pt x="268" y="126"/>
                  <a:pt x="263" y="128"/>
                  <a:pt x="261" y="130"/>
                </a:cubicBezTo>
                <a:cubicBezTo>
                  <a:pt x="259" y="132"/>
                  <a:pt x="257" y="134"/>
                  <a:pt x="255" y="135"/>
                </a:cubicBezTo>
                <a:close/>
                <a:moveTo>
                  <a:pt x="308" y="302"/>
                </a:moveTo>
                <a:cubicBezTo>
                  <a:pt x="306" y="301"/>
                  <a:pt x="303" y="301"/>
                  <a:pt x="301" y="300"/>
                </a:cubicBezTo>
                <a:cubicBezTo>
                  <a:pt x="299" y="300"/>
                  <a:pt x="298" y="299"/>
                  <a:pt x="295" y="298"/>
                </a:cubicBezTo>
                <a:cubicBezTo>
                  <a:pt x="296" y="293"/>
                  <a:pt x="290" y="292"/>
                  <a:pt x="287" y="289"/>
                </a:cubicBezTo>
                <a:cubicBezTo>
                  <a:pt x="284" y="287"/>
                  <a:pt x="282" y="284"/>
                  <a:pt x="277" y="285"/>
                </a:cubicBezTo>
                <a:cubicBezTo>
                  <a:pt x="276" y="285"/>
                  <a:pt x="271" y="287"/>
                  <a:pt x="272" y="288"/>
                </a:cubicBezTo>
                <a:cubicBezTo>
                  <a:pt x="269" y="285"/>
                  <a:pt x="268" y="284"/>
                  <a:pt x="263" y="282"/>
                </a:cubicBezTo>
                <a:cubicBezTo>
                  <a:pt x="259" y="281"/>
                  <a:pt x="257" y="276"/>
                  <a:pt x="253" y="281"/>
                </a:cubicBezTo>
                <a:cubicBezTo>
                  <a:pt x="251" y="283"/>
                  <a:pt x="252" y="286"/>
                  <a:pt x="251" y="288"/>
                </a:cubicBezTo>
                <a:cubicBezTo>
                  <a:pt x="247" y="285"/>
                  <a:pt x="254" y="282"/>
                  <a:pt x="251" y="279"/>
                </a:cubicBezTo>
                <a:cubicBezTo>
                  <a:pt x="248" y="275"/>
                  <a:pt x="243" y="281"/>
                  <a:pt x="240" y="282"/>
                </a:cubicBezTo>
                <a:cubicBezTo>
                  <a:pt x="239" y="284"/>
                  <a:pt x="237" y="284"/>
                  <a:pt x="236" y="286"/>
                </a:cubicBezTo>
                <a:cubicBezTo>
                  <a:pt x="235" y="287"/>
                  <a:pt x="234" y="290"/>
                  <a:pt x="233" y="291"/>
                </a:cubicBezTo>
                <a:cubicBezTo>
                  <a:pt x="233" y="289"/>
                  <a:pt x="228" y="290"/>
                  <a:pt x="228" y="288"/>
                </a:cubicBezTo>
                <a:cubicBezTo>
                  <a:pt x="229" y="294"/>
                  <a:pt x="229" y="301"/>
                  <a:pt x="230" y="307"/>
                </a:cubicBezTo>
                <a:cubicBezTo>
                  <a:pt x="231" y="310"/>
                  <a:pt x="230" y="316"/>
                  <a:pt x="227" y="319"/>
                </a:cubicBezTo>
                <a:cubicBezTo>
                  <a:pt x="224" y="321"/>
                  <a:pt x="221" y="324"/>
                  <a:pt x="220" y="329"/>
                </a:cubicBezTo>
                <a:cubicBezTo>
                  <a:pt x="220" y="332"/>
                  <a:pt x="220" y="334"/>
                  <a:pt x="223" y="335"/>
                </a:cubicBezTo>
                <a:cubicBezTo>
                  <a:pt x="223" y="339"/>
                  <a:pt x="219" y="342"/>
                  <a:pt x="219" y="346"/>
                </a:cubicBezTo>
                <a:cubicBezTo>
                  <a:pt x="219" y="346"/>
                  <a:pt x="220" y="348"/>
                  <a:pt x="220" y="350"/>
                </a:cubicBezTo>
                <a:cubicBezTo>
                  <a:pt x="254" y="344"/>
                  <a:pt x="285" y="327"/>
                  <a:pt x="308" y="30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ko-KR" dirty="0">
              <a:latin typeface="맑은 고딕" panose="020B0503020000020004" pitchFamily="50" charset="-127"/>
              <a:ea typeface="맑은 고딕" panose="020B0503020000020004" pitchFamily="50" charset="-127"/>
              <a:cs typeface="FontAwesome" pitchFamily="2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3DE7ED-3FA2-40F1-A1AD-C7B832E993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0460" y="2791915"/>
            <a:ext cx="1150303" cy="1238806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EC381C8F-8434-44FA-BB6A-D211ADEDB9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90399" y="2791915"/>
            <a:ext cx="1186835" cy="1274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70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91669" y="606819"/>
            <a:ext cx="1029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PJT 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개요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0565" y="2091297"/>
            <a:ext cx="83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D61A9BC-2557-4C5A-B9BA-36D2B4326D2D}"/>
              </a:ext>
            </a:extLst>
          </p:cNvPr>
          <p:cNvSpPr/>
          <p:nvPr/>
        </p:nvSpPr>
        <p:spPr>
          <a:xfrm>
            <a:off x="1142846" y="1308635"/>
            <a:ext cx="9547412" cy="49425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특정 주거지에 </a:t>
            </a:r>
            <a:r>
              <a:rPr lang="ko-KR" altLang="ko-KR" dirty="0" smtClean="0">
                <a:solidFill>
                  <a:schemeClr val="tx1"/>
                </a:solidFill>
              </a:rPr>
              <a:t>원하는 </a:t>
            </a:r>
            <a:r>
              <a:rPr lang="ko-KR" altLang="ko-KR" dirty="0">
                <a:solidFill>
                  <a:schemeClr val="tx1"/>
                </a:solidFill>
              </a:rPr>
              <a:t>주택을 찾아낼 목적으로 </a:t>
            </a:r>
            <a:r>
              <a:rPr lang="en-US" altLang="ko-KR" dirty="0" smtClean="0">
                <a:solidFill>
                  <a:schemeClr val="tx1"/>
                </a:solidFill>
              </a:rPr>
              <a:t>Google Map</a:t>
            </a:r>
            <a:r>
              <a:rPr lang="ko-KR" altLang="en-US" dirty="0" smtClean="0">
                <a:solidFill>
                  <a:schemeClr val="tx1"/>
                </a:solidFill>
              </a:rPr>
              <a:t>을</a:t>
            </a:r>
            <a:r>
              <a:rPr lang="en-US" altLang="ko-KR" dirty="0">
                <a:solidFill>
                  <a:schemeClr val="tx1"/>
                </a:solidFill>
              </a:rPr>
              <a:t> </a:t>
            </a:r>
            <a:r>
              <a:rPr lang="ko-KR" altLang="en-US" dirty="0" smtClean="0">
                <a:solidFill>
                  <a:schemeClr val="tx1"/>
                </a:solidFill>
              </a:rPr>
              <a:t>통해 </a:t>
            </a:r>
            <a:r>
              <a:rPr lang="ko-KR" altLang="ko-KR" dirty="0" smtClean="0">
                <a:solidFill>
                  <a:schemeClr val="tx1"/>
                </a:solidFill>
              </a:rPr>
              <a:t>아파트 </a:t>
            </a:r>
            <a:r>
              <a:rPr lang="ko-KR" altLang="ko-KR" dirty="0">
                <a:solidFill>
                  <a:schemeClr val="tx1"/>
                </a:solidFill>
              </a:rPr>
              <a:t>거래정보 등을 조회하고 </a:t>
            </a:r>
            <a:r>
              <a:rPr lang="ko-KR" altLang="ko-KR" dirty="0" smtClean="0">
                <a:solidFill>
                  <a:schemeClr val="tx1"/>
                </a:solidFill>
              </a:rPr>
              <a:t>다양한</a:t>
            </a:r>
            <a:r>
              <a:rPr lang="en-US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 smtClean="0">
                <a:solidFill>
                  <a:schemeClr val="tx1"/>
                </a:solidFill>
              </a:rPr>
              <a:t> </a:t>
            </a:r>
            <a:r>
              <a:rPr lang="ko-KR" altLang="ko-KR" dirty="0">
                <a:solidFill>
                  <a:schemeClr val="tx1"/>
                </a:solidFill>
              </a:rPr>
              <a:t>서비스를 구현하고자 </a:t>
            </a:r>
            <a:r>
              <a:rPr lang="ko-KR" altLang="ko-KR" dirty="0" smtClean="0">
                <a:solidFill>
                  <a:schemeClr val="tx1"/>
                </a:solidFill>
              </a:rPr>
              <a:t>한다</a:t>
            </a:r>
            <a:r>
              <a:rPr lang="en-US" altLang="ko-KR" dirty="0" smtClean="0">
                <a:solidFill>
                  <a:schemeClr val="tx1"/>
                </a:solidFill>
              </a:rPr>
              <a:t>.</a:t>
            </a:r>
            <a:endParaRPr lang="en-US" altLang="ko-KR" dirty="0">
              <a:ln w="0"/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777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1591670" y="606819"/>
            <a:ext cx="1029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PJT </a:t>
            </a:r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목표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01.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750565" y="2091297"/>
            <a:ext cx="8330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solidFill>
                  <a:srgbClr val="8DBABD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Text</a:t>
            </a:r>
            <a:endParaRPr lang="ko-KR" altLang="en-US" sz="3200" spc="-150" dirty="0">
              <a:solidFill>
                <a:srgbClr val="8DBABD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4D61A9BC-2557-4C5A-B9BA-36D2B4326D2D}"/>
              </a:ext>
            </a:extLst>
          </p:cNvPr>
          <p:cNvSpPr/>
          <p:nvPr/>
        </p:nvSpPr>
        <p:spPr>
          <a:xfrm>
            <a:off x="1142846" y="1308635"/>
            <a:ext cx="9547412" cy="494254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 algn="ctr">
              <a:buAutoNum type="arabicPeriod"/>
            </a:pPr>
            <a:r>
              <a:rPr lang="en-US" altLang="ko-KR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SpringBoot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통해 구현한 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Page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를 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Vue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로 옮기며 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SPA</a:t>
            </a: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의 개념에 대해 </a:t>
            </a:r>
            <a:r>
              <a:rPr lang="ko-KR" altLang="en-US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이해한다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  <a:p>
            <a:pPr marL="342900" indent="-342900" algn="ctr">
              <a:buAutoNum type="arabicPeriod"/>
            </a:pPr>
            <a:r>
              <a:rPr lang="ko-KR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추가 기능 구현을 통해 실무 지식을 쌓는다</a:t>
            </a:r>
            <a:r>
              <a:rPr lang="en-US" altLang="ko-KR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2172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진행 과정</a:t>
            </a:r>
          </a:p>
        </p:txBody>
      </p:sp>
    </p:spTree>
    <p:extLst>
      <p:ext uri="{BB962C8B-B14F-4D97-AF65-F5344CB8AC3E}">
        <p14:creationId xmlns:p14="http://schemas.microsoft.com/office/powerpoint/2010/main" val="296322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직선 연결선 13"/>
          <p:cNvCxnSpPr/>
          <p:nvPr/>
        </p:nvCxnSpPr>
        <p:spPr>
          <a:xfrm>
            <a:off x="10430892" y="144941"/>
            <a:ext cx="360000" cy="0"/>
          </a:xfrm>
          <a:prstGeom prst="line">
            <a:avLst/>
          </a:prstGeom>
          <a:ln w="44450" cap="rnd">
            <a:solidFill>
              <a:srgbClr val="D0CECE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858459" y="144941"/>
            <a:ext cx="360000" cy="0"/>
          </a:xfrm>
          <a:prstGeom prst="line">
            <a:avLst/>
          </a:prstGeom>
          <a:ln w="44450" cap="rnd">
            <a:solidFill>
              <a:srgbClr val="8DBAB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11286026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11713592" y="144941"/>
            <a:ext cx="360000" cy="0"/>
          </a:xfrm>
          <a:prstGeom prst="line">
            <a:avLst/>
          </a:prstGeom>
          <a:ln w="44450" cap="rnd">
            <a:solidFill>
              <a:schemeClr val="bg2">
                <a:lumMod val="90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1026522" y="989148"/>
            <a:ext cx="21600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504434" y="589038"/>
            <a:ext cx="12041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진행 과정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95607" y="498947"/>
            <a:ext cx="5341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-150" dirty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02.</a:t>
            </a:r>
            <a:endParaRPr lang="ko-KR" altLang="en-US" sz="2400" spc="-15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607" y="1512369"/>
            <a:ext cx="11153775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203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00500" y="2472873"/>
            <a:ext cx="729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spc="-300" dirty="0" smtClean="0">
                <a:solidFill>
                  <a:srgbClr val="00002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03</a:t>
            </a:r>
            <a:endParaRPr lang="ko-KR" altLang="en-US" sz="4400" spc="-300" dirty="0">
              <a:solidFill>
                <a:srgbClr val="00002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rgbClr val="8DBABD"/>
          </a:solidFill>
          <a:ln>
            <a:solidFill>
              <a:srgbClr val="8DBA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시장 분석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006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127000">
          <a:solidFill>
            <a:srgbClr val="F4B2B6"/>
          </a:solidFill>
        </a:ln>
        <a:effectLst>
          <a:outerShdw dist="76200" dir="5400000" algn="t" rotWithShape="0">
            <a:prstClr val="black">
              <a:alpha val="36000"/>
            </a:prstClr>
          </a:outerShdw>
        </a:effectLst>
      </a:spPr>
      <a:bodyPr rtlCol="0" anchor="t"/>
      <a:lstStyle>
        <a:defPPr algn="ctr" latinLnBrk="0">
          <a:defRPr kern="0" dirty="0">
            <a:solidFill>
              <a:srgbClr val="8C8280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430</Words>
  <Application>Microsoft Office PowerPoint</Application>
  <PresentationFormat>와이드스크린</PresentationFormat>
  <Paragraphs>131</Paragraphs>
  <Slides>23</Slides>
  <Notes>22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FontAwesome</vt:lpstr>
      <vt:lpstr>굴림</vt:lpstr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SAMSUNG</cp:lastModifiedBy>
  <cp:revision>39</cp:revision>
  <dcterms:created xsi:type="dcterms:W3CDTF">2017-05-29T09:12:16Z</dcterms:created>
  <dcterms:modified xsi:type="dcterms:W3CDTF">2020-06-18T06:59:48Z</dcterms:modified>
</cp:coreProperties>
</file>